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71" r:id="rId2"/>
    <p:sldId id="262" r:id="rId3"/>
    <p:sldId id="269" r:id="rId4"/>
    <p:sldId id="305" r:id="rId5"/>
    <p:sldId id="272" r:id="rId6"/>
    <p:sldId id="274" r:id="rId7"/>
    <p:sldId id="273" r:id="rId8"/>
    <p:sldId id="275" r:id="rId9"/>
    <p:sldId id="276" r:id="rId10"/>
    <p:sldId id="277" r:id="rId11"/>
    <p:sldId id="306" r:id="rId12"/>
    <p:sldId id="278" r:id="rId13"/>
    <p:sldId id="279" r:id="rId14"/>
    <p:sldId id="280" r:id="rId15"/>
    <p:sldId id="281" r:id="rId16"/>
    <p:sldId id="283" r:id="rId17"/>
    <p:sldId id="307" r:id="rId18"/>
    <p:sldId id="282" r:id="rId19"/>
    <p:sldId id="284" r:id="rId20"/>
    <p:sldId id="285" r:id="rId21"/>
    <p:sldId id="286" r:id="rId22"/>
    <p:sldId id="287" r:id="rId23"/>
    <p:sldId id="288" r:id="rId24"/>
    <p:sldId id="289" r:id="rId25"/>
    <p:sldId id="290" r:id="rId26"/>
    <p:sldId id="292" r:id="rId27"/>
    <p:sldId id="293" r:id="rId28"/>
    <p:sldId id="295" r:id="rId29"/>
    <p:sldId id="294" r:id="rId30"/>
    <p:sldId id="296" r:id="rId31"/>
    <p:sldId id="297" r:id="rId32"/>
    <p:sldId id="298" r:id="rId33"/>
    <p:sldId id="299" r:id="rId34"/>
    <p:sldId id="300" r:id="rId35"/>
    <p:sldId id="301" r:id="rId36"/>
    <p:sldId id="302" r:id="rId37"/>
    <p:sldId id="321" r:id="rId38"/>
    <p:sldId id="304" r:id="rId39"/>
    <p:sldId id="303" r:id="rId40"/>
    <p:sldId id="309" r:id="rId41"/>
    <p:sldId id="310" r:id="rId42"/>
    <p:sldId id="311" r:id="rId43"/>
    <p:sldId id="312" r:id="rId44"/>
    <p:sldId id="313" r:id="rId45"/>
    <p:sldId id="314" r:id="rId46"/>
    <p:sldId id="315" r:id="rId47"/>
    <p:sldId id="322" r:id="rId48"/>
    <p:sldId id="317" r:id="rId49"/>
    <p:sldId id="318" r:id="rId50"/>
    <p:sldId id="319" r:id="rId51"/>
    <p:sldId id="320" r:id="rId52"/>
    <p:sldId id="291"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ACA87-4913-498B-BC66-5EE8EA9FE408}" type="datetimeFigureOut">
              <a:rPr lang="zh-CN" altLang="en-US" smtClean="0"/>
              <a:t>2022/5/3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060A7-536A-4CD0-84D0-77A35E40CA22}" type="slidenum">
              <a:rPr lang="zh-CN" altLang="en-US" smtClean="0"/>
              <a:t>‹#›</a:t>
            </a:fld>
            <a:endParaRPr lang="zh-CN" altLang="en-US"/>
          </a:p>
        </p:txBody>
      </p:sp>
    </p:spTree>
    <p:extLst>
      <p:ext uri="{BB962C8B-B14F-4D97-AF65-F5344CB8AC3E}">
        <p14:creationId xmlns:p14="http://schemas.microsoft.com/office/powerpoint/2010/main" val="3520457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8F9C144-03FE-416B-9032-DE17E793FDE0}" type="slidenum">
              <a:rPr lang="zh-CN" altLang="en-US" smtClean="0"/>
              <a:t>23</a:t>
            </a:fld>
            <a:endParaRPr lang="zh-CN" altLang="en-US"/>
          </a:p>
        </p:txBody>
      </p:sp>
    </p:spTree>
    <p:extLst>
      <p:ext uri="{BB962C8B-B14F-4D97-AF65-F5344CB8AC3E}">
        <p14:creationId xmlns:p14="http://schemas.microsoft.com/office/powerpoint/2010/main" val="44970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A060A7-536A-4CD0-84D0-77A35E40CA22}" type="slidenum">
              <a:rPr lang="zh-CN" altLang="en-US" smtClean="0"/>
              <a:t>42</a:t>
            </a:fld>
            <a:endParaRPr lang="zh-CN" altLang="en-US"/>
          </a:p>
        </p:txBody>
      </p:sp>
    </p:spTree>
    <p:extLst>
      <p:ext uri="{BB962C8B-B14F-4D97-AF65-F5344CB8AC3E}">
        <p14:creationId xmlns:p14="http://schemas.microsoft.com/office/powerpoint/2010/main" val="2973537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p>
        </p:txBody>
      </p:sp>
      <p:pic>
        <p:nvPicPr>
          <p:cNvPr id="35" name="图片 34"/>
          <p:cNvPicPr>
            <a:picLocks noChangeAspect="1"/>
          </p:cNvPicPr>
          <p:nvPr/>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p:nvGrpSpPr>
        <p:grpSpPr>
          <a:xfrm>
            <a:off x="2328587" y="6244170"/>
            <a:ext cx="7554800" cy="406590"/>
            <a:chOff x="2328587" y="6073254"/>
            <a:chExt cx="7554800"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64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06F32B74-D6C6-4BC8-8724-939E5A212281}" type="slidenum">
              <a:rPr lang="zh-CN" altLang="en-US" smtClean="0"/>
              <a:t>‹#›</a:t>
            </a:fld>
            <a:endParaRPr lang="zh-CN" altLang="en-US"/>
          </a:p>
        </p:txBody>
      </p:sp>
      <p:pic>
        <p:nvPicPr>
          <p:cNvPr id="7" name="图片 6" descr="图片包含 户外, 标牌, 黑色&#10;&#10;自动生成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rotWithShape="1">
          <a:blip r:embed="rId5"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23187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p>
        </p:txBody>
      </p:sp>
      <p:pic>
        <p:nvPicPr>
          <p:cNvPr id="7" name="图片 6"/>
          <p:cNvPicPr>
            <a:picLocks noChangeAspect="1"/>
          </p:cNvPicPr>
          <p:nvPr/>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156290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r>
              <a:rPr lang="zh-CN" altLang="en-US"/>
              <a:t>单击此处编辑母版文本样式</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extLst>
      <p:ext uri="{BB962C8B-B14F-4D97-AF65-F5344CB8AC3E}">
        <p14:creationId xmlns:p14="http://schemas.microsoft.com/office/powerpoint/2010/main" val="3365709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r>
              <a:rPr lang="zh-CN" altLang="en-US"/>
              <a:t>单击此处编辑母版文本样式</a:t>
            </a:r>
          </a:p>
        </p:txBody>
      </p:sp>
      <p:pic>
        <p:nvPicPr>
          <p:cNvPr id="7" name="图片 6"/>
          <p:cNvPicPr>
            <a:picLocks noChangeAspect="1"/>
          </p:cNvPicPr>
          <p:nvPr/>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230079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06F32B74-D6C6-4BC8-8724-939E5A212281}" type="slidenum">
              <a:rPr lang="zh-CN" altLang="en-US" smtClean="0"/>
              <a:t>‹#›</a:t>
            </a:fld>
            <a:endParaRPr lang="zh-CN" altLang="en-US"/>
          </a:p>
        </p:txBody>
      </p:sp>
    </p:spTree>
    <p:extLst>
      <p:ext uri="{BB962C8B-B14F-4D97-AF65-F5344CB8AC3E}">
        <p14:creationId xmlns:p14="http://schemas.microsoft.com/office/powerpoint/2010/main" val="1206259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06F32B74-D6C6-4BC8-8724-939E5A212281}" type="slidenum">
              <a:rPr lang="zh-CN" altLang="en-US" smtClean="0"/>
              <a:t>‹#›</a:t>
            </a:fld>
            <a:endParaRPr lang="zh-CN" altLang="en-US"/>
          </a:p>
        </p:txBody>
      </p:sp>
    </p:spTree>
    <p:extLst>
      <p:ext uri="{BB962C8B-B14F-4D97-AF65-F5344CB8AC3E}">
        <p14:creationId xmlns:p14="http://schemas.microsoft.com/office/powerpoint/2010/main" val="198062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r>
              <a:rPr lang="zh-CN" altLang="en-US"/>
              <a:t>单击图标添加图片</a:t>
            </a:r>
          </a:p>
        </p:txBody>
      </p:sp>
      <p:pic>
        <p:nvPicPr>
          <p:cNvPr id="8" name="图片 7" descr="图片包含 建筑物&#10;&#10;自动生成的说明"/>
          <p:cNvPicPr>
            <a:picLocks noChangeAspect="1"/>
          </p:cNvPicPr>
          <p:nvPr/>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r>
              <a:rPr lang="zh-CN" altLang="en-US"/>
              <a:t>单击此处编辑母版文本样式</a:t>
            </a:r>
          </a:p>
        </p:txBody>
      </p:sp>
      <p:pic>
        <p:nvPicPr>
          <p:cNvPr id="35" name="图片 34"/>
          <p:cNvPicPr>
            <a:picLocks noChangeAspect="1"/>
          </p:cNvPicPr>
          <p:nvPr/>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9" name="直接连接符 38"/>
          <p:cNvCxnSpPr/>
          <p:nvPr/>
        </p:nvCxnSpPr>
        <p:spPr>
          <a:xfrm>
            <a:off x="23285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983387" y="6496383"/>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55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5460763"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pic>
        <p:nvPicPr>
          <p:cNvPr id="8" name="图片 7" descr="图片包含 建筑物&#10;&#10;自动生成的说明"/>
          <p:cNvPicPr>
            <a:picLocks noChangeAspect="1"/>
          </p:cNvPicPr>
          <p:nvPr/>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6" name="内容占位符 25"/>
          <p:cNvSpPr>
            <a:spLocks noGrp="1"/>
          </p:cNvSpPr>
          <p:nvPr>
            <p:ph sz="quarter" idx="10" hasCustomPrompt="1"/>
          </p:nvPr>
        </p:nvSpPr>
        <p:spPr>
          <a:xfrm>
            <a:off x="8946863" y="4805775"/>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5460764" y="4696131"/>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r>
              <a:rPr lang="zh-CN" altLang="en-US"/>
              <a:t>单击此处编辑母版文本样式</a:t>
            </a:r>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r>
              <a:rPr lang="zh-CN" altLang="en-US"/>
              <a:t>单击图标添加图片</a:t>
            </a:r>
          </a:p>
        </p:txBody>
      </p:sp>
      <p:pic>
        <p:nvPicPr>
          <p:cNvPr id="6" name="图片 5"/>
          <p:cNvPicPr>
            <a:picLocks noChangeAspect="1"/>
          </p:cNvPicPr>
          <p:nvPr/>
        </p:nvPicPr>
        <p:blipFill>
          <a:blip r:embed="rId4"/>
          <a:stretch>
            <a:fillRect/>
          </a:stretch>
        </p:blipFill>
        <p:spPr>
          <a:xfrm>
            <a:off x="6524558" y="4410381"/>
            <a:ext cx="3935296" cy="209291"/>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p:nvPicPr>
        <p:blipFill rotWithShape="1">
          <a:blip r:embed="rId6" cstate="print"/>
          <a:srcRect r="1346"/>
          <a:stretch>
            <a:fillRect/>
          </a:stretch>
        </p:blipFill>
        <p:spPr>
          <a:xfrm>
            <a:off x="516" y="6041797"/>
            <a:ext cx="12166903" cy="411617"/>
          </a:xfrm>
          <a:prstGeom prst="rect">
            <a:avLst/>
          </a:prstGeom>
        </p:spPr>
      </p:pic>
    </p:spTree>
    <p:extLst>
      <p:ext uri="{BB962C8B-B14F-4D97-AF65-F5344CB8AC3E}">
        <p14:creationId xmlns:p14="http://schemas.microsoft.com/office/powerpoint/2010/main" val="376481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r>
              <a:rPr lang="zh-CN" altLang="en-US"/>
              <a:t>单击图标添加图片</a:t>
            </a:r>
          </a:p>
        </p:txBody>
      </p:sp>
      <p:sp>
        <p:nvSpPr>
          <p:cNvPr id="22" name="矩形 21"/>
          <p:cNvSpPr/>
          <p:nvPr/>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87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p:ph type="pic" sz="quarter" idx="10"/>
          </p:nvPr>
        </p:nvSpPr>
        <p:spPr>
          <a:xfrm>
            <a:off x="-19050" y="3428999"/>
            <a:ext cx="12211050" cy="3428999"/>
          </a:xfrm>
          <a:prstGeom prst="rect">
            <a:avLst/>
          </a:prstGeom>
        </p:spPr>
        <p:txBody>
          <a:bodyPr/>
          <a:lstStyle/>
          <a:p>
            <a:r>
              <a:rPr lang="zh-CN" altLang="en-US"/>
              <a:t>单击图标添加图片</a:t>
            </a:r>
          </a:p>
        </p:txBody>
      </p:sp>
      <p:sp>
        <p:nvSpPr>
          <p:cNvPr id="14" name="矩形 13"/>
          <p:cNvSpPr/>
          <p:nvPr/>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003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pic>
        <p:nvPicPr>
          <p:cNvPr id="35" name="图片 34"/>
          <p:cNvPicPr>
            <a:picLocks noChangeAspect="1"/>
          </p:cNvPicPr>
          <p:nvPr/>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904157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r>
              <a:rPr lang="zh-CN" altLang="en-US"/>
              <a:t>单击图标添加图片</a:t>
            </a:r>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p:nvPicPr>
        <p:blipFill rotWithShape="1">
          <a:blip r:embed="rId3" cstate="print"/>
          <a:srcRect l="49487" r="1345"/>
          <a:stretch>
            <a:fillRect/>
          </a:stretch>
        </p:blipFill>
        <p:spPr>
          <a:xfrm>
            <a:off x="6238430" y="6041797"/>
            <a:ext cx="5920443" cy="411617"/>
          </a:xfrm>
          <a:prstGeom prst="rect">
            <a:avLst/>
          </a:prstGeom>
        </p:spPr>
      </p:pic>
    </p:spTree>
    <p:extLst>
      <p:ext uri="{BB962C8B-B14F-4D97-AF65-F5344CB8AC3E}">
        <p14:creationId xmlns:p14="http://schemas.microsoft.com/office/powerpoint/2010/main" val="19032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06F32B74-D6C6-4BC8-8724-939E5A212281}" type="slidenum">
              <a:rPr lang="zh-CN" altLang="en-US" smtClean="0"/>
              <a:t>‹#›</a:t>
            </a:fld>
            <a:endParaRPr lang="zh-CN" altLang="en-US"/>
          </a:p>
        </p:txBody>
      </p:sp>
      <p:pic>
        <p:nvPicPr>
          <p:cNvPr id="4" name="图片 3"/>
          <p:cNvPicPr>
            <a:picLocks noChangeAspect="1"/>
          </p:cNvPicPr>
          <p:nvPr/>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9" name="平行四边形 18"/>
          <p:cNvSpPr/>
          <p:nvPr/>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r>
              <a:rPr lang="zh-CN" altLang="en-US"/>
              <a:t>单击此处编辑母版文本样式</a:t>
            </a:r>
          </a:p>
        </p:txBody>
      </p:sp>
      <p:sp>
        <p:nvSpPr>
          <p:cNvPr id="11" name="平行四边形 10"/>
          <p:cNvSpPr/>
          <p:nvPr/>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90834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06F32B74-D6C6-4BC8-8724-939E5A212281}" type="slidenum">
              <a:rPr lang="zh-CN" altLang="en-US" smtClean="0"/>
              <a:t>‹#›</a:t>
            </a:fld>
            <a:endParaRPr lang="zh-CN" altLang="en-US"/>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r>
              <a:rPr lang="zh-CN" altLang="en-US"/>
              <a:t>单击此处编辑母版文本样式</a:t>
            </a:r>
          </a:p>
        </p:txBody>
      </p:sp>
      <p:sp>
        <p:nvSpPr>
          <p:cNvPr id="19" name="平行四边形 18"/>
          <p:cNvSpPr/>
          <p:nvPr/>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2035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06F32B74-D6C6-4BC8-8724-939E5A212281}" type="slidenum">
              <a:rPr lang="zh-CN" altLang="en-US" smtClean="0"/>
              <a:t>‹#›</a:t>
            </a:fld>
            <a:endParaRPr lang="zh-CN" altLang="en-US"/>
          </a:p>
        </p:txBody>
      </p:sp>
    </p:spTree>
    <p:extLst>
      <p:ext uri="{BB962C8B-B14F-4D97-AF65-F5344CB8AC3E}">
        <p14:creationId xmlns:p14="http://schemas.microsoft.com/office/powerpoint/2010/main" val="3628492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户外, 树, 建筑物, 天空&#10;&#10;自动生成的说明"/>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9999" b="29999"/>
          <a:stretch>
            <a:fillRect/>
          </a:stretch>
        </p:blipFill>
        <p:spPr/>
      </p:pic>
      <p:sp>
        <p:nvSpPr>
          <p:cNvPr id="8" name="标题 7"/>
          <p:cNvSpPr>
            <a:spLocks noGrp="1"/>
          </p:cNvSpPr>
          <p:nvPr>
            <p:ph type="title"/>
          </p:nvPr>
        </p:nvSpPr>
        <p:spPr>
          <a:xfrm>
            <a:off x="1160163" y="3383857"/>
            <a:ext cx="9871675" cy="1060855"/>
          </a:xfrm>
        </p:spPr>
        <p:txBody>
          <a:bodyPr/>
          <a:lstStyle/>
          <a:p>
            <a:r>
              <a:rPr lang="zh-CN" altLang="en-US" dirty="0"/>
              <a:t>运动估计电路设计汇报</a:t>
            </a:r>
          </a:p>
        </p:txBody>
      </p:sp>
      <p:sp>
        <p:nvSpPr>
          <p:cNvPr id="9" name="内容占位符 8"/>
          <p:cNvSpPr>
            <a:spLocks noGrp="1"/>
          </p:cNvSpPr>
          <p:nvPr>
            <p:ph sz="quarter" idx="10"/>
          </p:nvPr>
        </p:nvSpPr>
        <p:spPr/>
        <p:txBody>
          <a:bodyPr/>
          <a:lstStyle/>
          <a:p>
            <a:fld id="{C9F65FB5-5267-4E5A-BCF9-EA44443C8FA1}" type="datetime2">
              <a:rPr lang="zh-CN" altLang="en-US" smtClean="0"/>
              <a:t>2022年5月3日</a:t>
            </a:fld>
            <a:endParaRPr lang="zh-CN" altLang="en-US" dirty="0"/>
          </a:p>
        </p:txBody>
      </p:sp>
      <p:sp>
        <p:nvSpPr>
          <p:cNvPr id="10" name="文本占位符 9"/>
          <p:cNvSpPr>
            <a:spLocks noGrp="1"/>
          </p:cNvSpPr>
          <p:nvPr>
            <p:ph type="body" sz="quarter" idx="11"/>
          </p:nvPr>
        </p:nvSpPr>
        <p:spPr/>
        <p:txBody>
          <a:bodyPr/>
          <a:lstStyle/>
          <a:p>
            <a:r>
              <a:rPr lang="zh-CN" altLang="en-US" dirty="0"/>
              <a:t>第四组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sz="3600" b="1" dirty="0">
                <a:solidFill>
                  <a:schemeClr val="accent2"/>
                </a:solidFill>
              </a:rPr>
              <a:t>电路性能分析与结构设计</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684" r="21684"/>
          <a:stretch>
            <a:fillRect/>
          </a:stretch>
        </p:blipFill>
        <p:spPr/>
      </p:pic>
      <p:sp>
        <p:nvSpPr>
          <p:cNvPr id="2" name="文本框 1">
            <a:extLst>
              <a:ext uri="{FF2B5EF4-FFF2-40B4-BE49-F238E27FC236}">
                <a16:creationId xmlns:a16="http://schemas.microsoft.com/office/drawing/2014/main" id="{8C589095-6613-47B2-BA69-FE751990A36F}"/>
              </a:ext>
            </a:extLst>
          </p:cNvPr>
          <p:cNvSpPr txBox="1"/>
          <p:nvPr/>
        </p:nvSpPr>
        <p:spPr>
          <a:xfrm>
            <a:off x="7516141" y="4808375"/>
            <a:ext cx="2920754" cy="369332"/>
          </a:xfrm>
          <a:prstGeom prst="rect">
            <a:avLst/>
          </a:prstGeom>
          <a:noFill/>
        </p:spPr>
        <p:txBody>
          <a:bodyPr wrap="square" rtlCol="0">
            <a:spAutoFit/>
          </a:bodyPr>
          <a:lstStyle/>
          <a:p>
            <a:pPr algn="ctr"/>
            <a:r>
              <a:rPr lang="zh-CN" altLang="en-US" dirty="0">
                <a:solidFill>
                  <a:schemeClr val="accent2"/>
                </a:solidFill>
              </a:rPr>
              <a:t>汇报人：杨凯杰</a:t>
            </a:r>
          </a:p>
        </p:txBody>
      </p:sp>
    </p:spTree>
    <p:extLst>
      <p:ext uri="{BB962C8B-B14F-4D97-AF65-F5344CB8AC3E}">
        <p14:creationId xmlns:p14="http://schemas.microsoft.com/office/powerpoint/2010/main" val="17938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B0ABC00-47BE-4956-8FE0-5595A7BD08A7}"/>
              </a:ext>
            </a:extLst>
          </p:cNvPr>
          <p:cNvSpPr>
            <a:spLocks noGrp="1"/>
          </p:cNvSpPr>
          <p:nvPr>
            <p:ph type="body" sz="quarter" idx="11"/>
          </p:nvPr>
        </p:nvSpPr>
        <p:spPr/>
        <p:txBody>
          <a:bodyPr/>
          <a:lstStyle/>
          <a:p>
            <a:r>
              <a:rPr lang="en-US" altLang="zh-CN" dirty="0"/>
              <a:t>02 </a:t>
            </a:r>
            <a:r>
              <a:rPr lang="zh-CN" altLang="en-US" dirty="0"/>
              <a:t>电路性能分析与架构设计</a:t>
            </a:r>
          </a:p>
        </p:txBody>
      </p:sp>
      <p:sp>
        <p:nvSpPr>
          <p:cNvPr id="6" name="文本占位符 5">
            <a:extLst>
              <a:ext uri="{FF2B5EF4-FFF2-40B4-BE49-F238E27FC236}">
                <a16:creationId xmlns:a16="http://schemas.microsoft.com/office/drawing/2014/main" id="{AA15BC7D-8427-40C4-AD37-4299BABC2BA1}"/>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F0AE7230-572F-47FF-B41C-6183A5D28B33}"/>
              </a:ext>
            </a:extLst>
          </p:cNvPr>
          <p:cNvSpPr>
            <a:spLocks noGrp="1"/>
          </p:cNvSpPr>
          <p:nvPr>
            <p:ph type="body" sz="quarter" idx="13"/>
          </p:nvPr>
        </p:nvSpPr>
        <p:spPr/>
        <p:txBody>
          <a:bodyPr/>
          <a:lstStyle/>
          <a:p>
            <a:endParaRPr lang="zh-CN" altLang="en-US"/>
          </a:p>
        </p:txBody>
      </p:sp>
      <p:sp>
        <p:nvSpPr>
          <p:cNvPr id="8" name="文本占位符 7">
            <a:extLst>
              <a:ext uri="{FF2B5EF4-FFF2-40B4-BE49-F238E27FC236}">
                <a16:creationId xmlns:a16="http://schemas.microsoft.com/office/drawing/2014/main" id="{03F85B2A-8D97-412F-9464-5314C4F965CD}"/>
              </a:ext>
            </a:extLst>
          </p:cNvPr>
          <p:cNvSpPr>
            <a:spLocks noGrp="1"/>
          </p:cNvSpPr>
          <p:nvPr>
            <p:ph type="body" sz="quarter" idx="14"/>
          </p:nvPr>
        </p:nvSpPr>
        <p:spPr/>
        <p:txBody>
          <a:bodyPr/>
          <a:lstStyle/>
          <a:p>
            <a:pPr marL="457200" indent="-457200">
              <a:buFont typeface="+mj-lt"/>
              <a:buAutoNum type="arabicPeriod"/>
            </a:pPr>
            <a:r>
              <a:rPr lang="zh-CN" altLang="en-US" dirty="0"/>
              <a:t>性能分析</a:t>
            </a:r>
            <a:endParaRPr lang="en-US" altLang="zh-CN" dirty="0"/>
          </a:p>
          <a:p>
            <a:pPr marL="457200" indent="-457200">
              <a:buFont typeface="+mj-lt"/>
              <a:buAutoNum type="arabicPeriod"/>
            </a:pPr>
            <a:r>
              <a:rPr lang="zh-CN" altLang="en-US" dirty="0"/>
              <a:t>电路整体架构</a:t>
            </a:r>
          </a:p>
          <a:p>
            <a:pPr marL="457200" indent="-457200">
              <a:buFont typeface="+mj-lt"/>
              <a:buAutoNum type="arabicPeriod"/>
            </a:pPr>
            <a:r>
              <a:rPr lang="zh-CN" altLang="en-US" dirty="0"/>
              <a:t>计算核心架构</a:t>
            </a:r>
            <a:endParaRPr lang="en-US" altLang="zh-CN" dirty="0"/>
          </a:p>
          <a:p>
            <a:pPr marL="457200" indent="-457200">
              <a:buFont typeface="+mj-lt"/>
              <a:buAutoNum type="arabicPeriod"/>
            </a:pPr>
            <a:r>
              <a:rPr lang="en-US" altLang="zh-CN" dirty="0"/>
              <a:t>SAD</a:t>
            </a:r>
            <a:r>
              <a:rPr lang="zh-CN" altLang="en-US" dirty="0"/>
              <a:t>架构</a:t>
            </a:r>
          </a:p>
          <a:p>
            <a:pPr marL="457200" indent="-457200">
              <a:buFont typeface="+mj-lt"/>
              <a:buAutoNum type="arabicPeriod"/>
            </a:pPr>
            <a:endParaRPr lang="en-US" altLang="zh-CN" dirty="0"/>
          </a:p>
        </p:txBody>
      </p:sp>
    </p:spTree>
    <p:extLst>
      <p:ext uri="{BB962C8B-B14F-4D97-AF65-F5344CB8AC3E}">
        <p14:creationId xmlns:p14="http://schemas.microsoft.com/office/powerpoint/2010/main" val="28135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44DB98E-DBD9-49F1-B5FB-977BC9A8621C}"/>
              </a:ext>
            </a:extLst>
          </p:cNvPr>
          <p:cNvSpPr>
            <a:spLocks noGrp="1"/>
          </p:cNvSpPr>
          <p:nvPr>
            <p:ph type="body" sz="quarter" idx="11"/>
          </p:nvPr>
        </p:nvSpPr>
        <p:spPr/>
        <p:txBody>
          <a:bodyPr/>
          <a:lstStyle/>
          <a:p>
            <a:r>
              <a:rPr lang="en-US" altLang="zh-CN" dirty="0"/>
              <a:t>02 </a:t>
            </a:r>
            <a:r>
              <a:rPr lang="zh-CN" altLang="en-US" dirty="0"/>
              <a:t>电路性能分析与架构设计</a:t>
            </a:r>
          </a:p>
        </p:txBody>
      </p:sp>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8EE34AC4-6DAA-4D83-BAD0-F4F849DF63EC}"/>
                  </a:ext>
                </a:extLst>
              </p:cNvPr>
              <p:cNvSpPr>
                <a:spLocks noGrp="1"/>
              </p:cNvSpPr>
              <p:nvPr>
                <p:ph type="body" sz="quarter" idx="14"/>
              </p:nvPr>
            </p:nvSpPr>
            <p:spPr/>
            <p:txBody>
              <a:bodyPr/>
              <a:lstStyle/>
              <a:p>
                <a:r>
                  <a:rPr lang="zh-CN" altLang="en-US" dirty="0"/>
                  <a:t>性能分析</a:t>
                </a:r>
                <a:endParaRPr lang="en-US" altLang="zh-CN" dirty="0"/>
              </a:p>
              <a:p>
                <a:pPr marL="0" indent="0">
                  <a:buNone/>
                </a:pPr>
                <a:r>
                  <a:rPr lang="en-US" altLang="zh-CN" dirty="0"/>
                  <a:t>    </a:t>
                </a:r>
                <a:r>
                  <a:rPr lang="zh-CN" altLang="en-US" sz="1600" dirty="0"/>
                  <a:t>工作频率：</a:t>
                </a:r>
                <a:r>
                  <a:rPr lang="en-US" altLang="zh-CN" sz="1600" dirty="0"/>
                  <a:t>200MHz</a:t>
                </a:r>
                <a:r>
                  <a:rPr lang="zh-CN" altLang="en-US" sz="1600" dirty="0"/>
                  <a:t>；</a:t>
                </a:r>
                <a:endParaRPr lang="en-US" altLang="zh-CN" sz="1600" dirty="0"/>
              </a:p>
              <a:p>
                <a:pPr marL="0" indent="0">
                  <a:buNone/>
                </a:pPr>
                <a:r>
                  <a:rPr lang="en-US" altLang="zh-CN" sz="1600" dirty="0"/>
                  <a:t>     </a:t>
                </a:r>
                <a:r>
                  <a:rPr lang="zh-CN" altLang="en-US" sz="1600" dirty="0"/>
                  <a:t>实时处理能力：</a:t>
                </a:r>
                <a:endParaRPr lang="en-US" altLang="zh-CN" sz="1600" dirty="0"/>
              </a:p>
              <a:p>
                <a:pPr marL="0" indent="0">
                  <a:buNone/>
                </a:pPr>
                <a:r>
                  <a:rPr lang="en-US" altLang="zh-CN" sz="1600" dirty="0"/>
                  <a:t>	</a:t>
                </a:r>
                <a:r>
                  <a:rPr lang="en-US" altLang="zh-CN" sz="1600"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(3840×2160)/(8×8)=129600</m:t>
                    </m:r>
                  </m:oMath>
                </a14:m>
                <a:r>
                  <a:rPr lang="zh-CN" altLang="en-US" sz="1600" dirty="0"/>
                  <a:t>个参考块，每个参考块对应</a:t>
                </a:r>
                <a:r>
                  <a:rPr lang="en-US" altLang="zh-CN" sz="1600" dirty="0"/>
                  <a:t>256</a:t>
                </a:r>
                <a:r>
                  <a:rPr lang="zh-CN" altLang="en-US" sz="1600" dirty="0"/>
                  <a:t>个候选块；</a:t>
                </a:r>
                <a:endParaRPr lang="en-US" altLang="zh-CN" sz="1600" dirty="0"/>
              </a:p>
              <a:p>
                <a:pPr marL="0" indent="0">
                  <a:buNone/>
                </a:pPr>
                <a:r>
                  <a:rPr lang="en-US" altLang="zh-CN" sz="1600" dirty="0"/>
                  <a:t>	</a:t>
                </a:r>
                <a14:m>
                  <m:oMath xmlns:m="http://schemas.openxmlformats.org/officeDocument/2006/math">
                    <m:r>
                      <a:rPr lang="en-US" altLang="zh-CN" sz="1600" kern="100" smtClean="0">
                        <a:effectLst/>
                        <a:latin typeface="Cambria Math" panose="02040503050406030204" pitchFamily="18" charset="0"/>
                        <a:ea typeface="Cambria Math" panose="02040503050406030204" pitchFamily="18" charset="0"/>
                        <a:cs typeface="Times New Roman" panose="02020603050405020304" pitchFamily="18" charset="0"/>
                      </a:rPr>
                      <m:t>(129600</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Cambria Math" panose="02040503050406030204" pitchFamily="18" charset="0"/>
                        <a:cs typeface="Times New Roman" panose="02020603050405020304" pitchFamily="18" charset="0"/>
                      </a:rPr>
                      <m:t>256</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Cambria Math" panose="02040503050406030204" pitchFamily="18" charset="0"/>
                        <a:cs typeface="Times New Roman" panose="02020603050405020304" pitchFamily="18" charset="0"/>
                      </a:rPr>
                      <m:t>60)/200</m:t>
                    </m:r>
                    <m:r>
                      <m:rPr>
                        <m:sty m:val="p"/>
                      </m:rPr>
                      <a:rPr lang="en-US" altLang="zh-CN" sz="1600" kern="100">
                        <a:effectLst/>
                        <a:latin typeface="Cambria Math" panose="02040503050406030204" pitchFamily="18" charset="0"/>
                        <a:ea typeface="Cambria Math" panose="02040503050406030204" pitchFamily="18" charset="0"/>
                        <a:cs typeface="Times New Roman" panose="02020603050405020304" pitchFamily="18" charset="0"/>
                      </a:rPr>
                      <m:t>M</m:t>
                    </m:r>
                    <m:r>
                      <a:rPr lang="zh-CN" altLang="zh-CN" sz="1600" kern="100">
                        <a:effectLst/>
                        <a:latin typeface="Cambria Math" panose="02040503050406030204" pitchFamily="18" charset="0"/>
                        <a:ea typeface="MS Mincho" panose="02020609040205080304" pitchFamily="49" charset="-128"/>
                        <a:cs typeface="MS Mincho" panose="02020609040205080304" pitchFamily="49" charset="-128"/>
                      </a:rPr>
                      <m:t>≅</m:t>
                    </m:r>
                    <m:r>
                      <a:rPr lang="en-US" altLang="zh-CN" sz="1600" kern="100">
                        <a:effectLst/>
                        <a:latin typeface="Cambria Math" panose="02040503050406030204" pitchFamily="18" charset="0"/>
                        <a:ea typeface="Cambria Math" panose="02040503050406030204" pitchFamily="18" charset="0"/>
                        <a:cs typeface="Times New Roman" panose="02020603050405020304" pitchFamily="18" charset="0"/>
                      </a:rPr>
                      <m:t>10</m:t>
                    </m:r>
                  </m:oMath>
                </a14:m>
                <a:r>
                  <a:rPr lang="zh-CN" altLang="en-US" sz="1600" dirty="0"/>
                  <a:t>，即每个周期需要计算出最少</a:t>
                </a:r>
                <a:r>
                  <a:rPr lang="en-US" altLang="zh-CN" sz="1600" dirty="0"/>
                  <a:t>10</a:t>
                </a:r>
                <a:r>
                  <a:rPr lang="zh-CN" altLang="en-US" sz="1600" dirty="0"/>
                  <a:t>个</a:t>
                </a:r>
                <a:r>
                  <a:rPr lang="en-US" altLang="zh-CN" sz="1600" dirty="0"/>
                  <a:t>SAD</a:t>
                </a:r>
                <a:r>
                  <a:rPr lang="zh-CN" altLang="en-US" sz="1600" dirty="0"/>
                  <a:t>值；</a:t>
                </a:r>
                <a:endParaRPr lang="en-US" altLang="zh-CN" sz="1600" dirty="0"/>
              </a:p>
              <a:p>
                <a:pPr marL="0" indent="0">
                  <a:buNone/>
                </a:pPr>
                <a:r>
                  <a:rPr lang="en-US" altLang="zh-CN" sz="1600" dirty="0"/>
                  <a:t>	</a:t>
                </a:r>
                <a:r>
                  <a:rPr lang="zh-CN" altLang="en-US" sz="1600" dirty="0"/>
                  <a:t>一个搜索区域在</a:t>
                </a:r>
                <a14:m>
                  <m:oMath xmlns:m="http://schemas.openxmlformats.org/officeDocument/2006/math">
                    <m:d>
                      <m:dPr>
                        <m:begChr m:val="⌊"/>
                        <m:endChr m:val="⌋"/>
                        <m:ctrlPr>
                          <a:rPr lang="zh-CN" altLang="zh-CN" sz="1600" i="1" smtClean="0">
                            <a:effectLst/>
                            <a:latin typeface="Cambria Math" panose="02040503050406030204" pitchFamily="18" charset="0"/>
                            <a:ea typeface="Cambria Math" panose="020405030504060302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256/10</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=25</m:t>
                    </m:r>
                    <m:r>
                      <a:rPr lang="zh-CN" altLang="en-US" sz="1600" i="1" kern="100">
                        <a:latin typeface="Cambria Math" panose="02040503050406030204" pitchFamily="18" charset="0"/>
                        <a:ea typeface="宋体" panose="02010600030101010101" pitchFamily="2" charset="-122"/>
                        <a:cs typeface="Times New Roman" panose="02020603050405020304" pitchFamily="18" charset="0"/>
                      </a:rPr>
                      <m:t>个周期</m:t>
                    </m:r>
                  </m:oMath>
                </a14:m>
                <a:r>
                  <a:rPr lang="zh-CN" altLang="en-US" sz="1600" dirty="0"/>
                  <a:t>内完成，即为一个处理周期。</a:t>
                </a:r>
                <a:endParaRPr lang="en-US" altLang="zh-CN" sz="1600" dirty="0"/>
              </a:p>
              <a:p>
                <a:pPr marL="0" indent="0">
                  <a:buNone/>
                </a:pPr>
                <a:r>
                  <a:rPr lang="en-US" altLang="zh-CN" sz="1600" dirty="0"/>
                  <a:t>    </a:t>
                </a:r>
                <a:r>
                  <a:rPr lang="zh-CN" altLang="en-US" sz="1600" dirty="0"/>
                  <a:t>吞吐率</a:t>
                </a:r>
                <a14:m>
                  <m:oMath xmlns:m="http://schemas.openxmlformats.org/officeDocument/2006/math">
                    <m:r>
                      <a:rPr lang="zh-CN" altLang="en-US" sz="16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(256×200</m:t>
                    </m:r>
                    <m:r>
                      <m:rPr>
                        <m:sty m:val="p"/>
                      </m:rP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M</m:t>
                    </m:r>
                    <m: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)/25=2.048×</m:t>
                    </m:r>
                    <m:sSup>
                      <m:sSupPr>
                        <m:ctrlPr>
                          <a:rPr lang="zh-CN" altLang="zh-CN" sz="1400" i="1">
                            <a:effectLst/>
                            <a:latin typeface="Cambria Math" panose="02040503050406030204" pitchFamily="18" charset="0"/>
                            <a:ea typeface="Cambria Math" panose="02040503050406030204" pitchFamily="18" charset="0"/>
                          </a:rPr>
                        </m:ctrlPr>
                      </m:sSupPr>
                      <m:e>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9</m:t>
                        </m:r>
                      </m:sup>
                    </m:sSup>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吞吐率定义为单位时间内完成的工作量，并用计算出的</a:t>
                </a:r>
                <a14:m>
                  <m:oMath xmlns:m="http://schemas.openxmlformats.org/officeDocument/2006/math">
                    <m:r>
                      <m:rPr>
                        <m:sty m:val="p"/>
                      </m:rPr>
                      <a:rPr lang="en-US" altLang="zh-CN" sz="1600" kern="100">
                        <a:effectLst/>
                        <a:latin typeface="Cambria Math" panose="02040503050406030204" pitchFamily="18" charset="0"/>
                        <a:cs typeface="Times New Roman" panose="02020603050405020304" pitchFamily="18" charset="0"/>
                      </a:rPr>
                      <m:t>SAD</m:t>
                    </m:r>
                  </m:oMath>
                </a14:m>
                <a:r>
                  <a:rPr lang="zh-CN" altLang="zh-CN" sz="1600" kern="100" dirty="0">
                    <a:effectLst/>
                    <a:latin typeface="+mn-ea"/>
                    <a:cs typeface="Times New Roman" panose="02020603050405020304" pitchFamily="18" charset="0"/>
                  </a:rPr>
                  <a:t>值表征工作量</a:t>
                </a:r>
                <a:r>
                  <a:rPr lang="en-US" altLang="zh-CN" sz="1600" kern="100" dirty="0">
                    <a:effectLst/>
                    <a:latin typeface="+mn-ea"/>
                    <a:cs typeface="Times New Roman" panose="02020603050405020304" pitchFamily="18" charset="0"/>
                  </a:rPr>
                  <a:t>)</a:t>
                </a:r>
              </a:p>
              <a:p>
                <a:pPr marL="0" indent="0">
                  <a:buNone/>
                </a:pPr>
                <a:r>
                  <a:rPr lang="en-US" altLang="zh-CN" sz="1600" kern="100" dirty="0">
                    <a:latin typeface="+mn-ea"/>
                    <a:cs typeface="Times New Roman" panose="02020603050405020304" pitchFamily="18" charset="0"/>
                  </a:rPr>
                  <a:t>    </a:t>
                </a:r>
                <a:r>
                  <a:rPr lang="zh-CN" altLang="en-US" sz="1600" kern="100" dirty="0">
                    <a:latin typeface="+mn-ea"/>
                    <a:cs typeface="Times New Roman" panose="02020603050405020304" pitchFamily="18" charset="0"/>
                  </a:rPr>
                  <a:t>峰值带宽：</a:t>
                </a:r>
                <a:r>
                  <a:rPr lang="en-US" altLang="zh-CN" sz="1600" kern="100" dirty="0">
                    <a:latin typeface="+mn-ea"/>
                    <a:cs typeface="Times New Roman" panose="02020603050405020304" pitchFamily="18" charset="0"/>
                  </a:rPr>
                  <a:t>8+4+0.25=12.25B</a:t>
                </a:r>
              </a:p>
              <a:p>
                <a:pPr marL="0" indent="0">
                  <a:buNone/>
                </a:pPr>
                <a:r>
                  <a:rPr lang="en-US" altLang="zh-CN" sz="1600" kern="100" dirty="0">
                    <a:latin typeface="+mn-ea"/>
                    <a:cs typeface="Times New Roman" panose="02020603050405020304" pitchFamily="18" charset="0"/>
                  </a:rPr>
                  <a:t>    </a:t>
                </a:r>
                <a:r>
                  <a:rPr lang="zh-CN" altLang="en-US" sz="1600" kern="100" dirty="0">
                    <a:latin typeface="+mn-ea"/>
                    <a:cs typeface="Times New Roman" panose="02020603050405020304" pitchFamily="18" charset="0"/>
                  </a:rPr>
                  <a:t>平均带宽：</a:t>
                </a:r>
                <a:r>
                  <a:rPr lang="en-US" altLang="zh-CN" sz="1600" kern="100" dirty="0">
                    <a:latin typeface="+mn-ea"/>
                    <a:cs typeface="Times New Roman" panose="02020603050405020304" pitchFamily="18" charset="0"/>
                  </a:rPr>
                  <a:t>10.03B</a:t>
                </a:r>
              </a:p>
              <a:p>
                <a:pPr marL="0" indent="0">
                  <a:buNone/>
                </a:pPr>
                <a:r>
                  <a:rPr lang="zh-CN" altLang="en-US" sz="1600" kern="100" dirty="0">
                    <a:latin typeface="+mn-ea"/>
                    <a:cs typeface="Times New Roman" panose="02020603050405020304" pitchFamily="18" charset="0"/>
                  </a:rPr>
                  <a:t>上述性能分析存在一定余量，供之后的电路设计与实现中使用。</a:t>
                </a:r>
                <a:endParaRPr lang="zh-CN" altLang="en-US" sz="1600" dirty="0">
                  <a:latin typeface="+mn-ea"/>
                </a:endParaRPr>
              </a:p>
            </p:txBody>
          </p:sp>
        </mc:Choice>
        <mc:Fallback xmlns="">
          <p:sp>
            <p:nvSpPr>
              <p:cNvPr id="8" name="文本占位符 7">
                <a:extLst>
                  <a:ext uri="{FF2B5EF4-FFF2-40B4-BE49-F238E27FC236}">
                    <a16:creationId xmlns:a16="http://schemas.microsoft.com/office/drawing/2014/main" id="{8EE34AC4-6DAA-4D83-BAD0-F4F849DF63EC}"/>
                  </a:ext>
                </a:extLst>
              </p:cNvPr>
              <p:cNvSpPr>
                <a:spLocks noGrp="1" noRot="1" noChangeAspect="1" noMove="1" noResize="1" noEditPoints="1" noAdjustHandles="1" noChangeArrowheads="1" noChangeShapeType="1" noTextEdit="1"/>
              </p:cNvSpPr>
              <p:nvPr>
                <p:ph type="body" sz="quarter" idx="14"/>
              </p:nvPr>
            </p:nvSpPr>
            <p:spPr>
              <a:blipFill>
                <a:blip r:embed="rId2"/>
                <a:stretch>
                  <a:fillRect l="-263" b="-76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204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6F412C5-6C26-4D14-A2C5-9872C76C71A1}"/>
              </a:ext>
            </a:extLst>
          </p:cNvPr>
          <p:cNvSpPr>
            <a:spLocks noGrp="1"/>
          </p:cNvSpPr>
          <p:nvPr>
            <p:ph type="body" sz="quarter" idx="11"/>
          </p:nvPr>
        </p:nvSpPr>
        <p:spPr/>
        <p:txBody>
          <a:bodyPr/>
          <a:lstStyle/>
          <a:p>
            <a:r>
              <a:rPr lang="en-US" altLang="zh-CN" dirty="0"/>
              <a:t>02 </a:t>
            </a:r>
            <a:r>
              <a:rPr lang="zh-CN" altLang="en-US" dirty="0"/>
              <a:t>电路性能分析与架构设计</a:t>
            </a:r>
          </a:p>
        </p:txBody>
      </p:sp>
      <p:sp>
        <p:nvSpPr>
          <p:cNvPr id="5" name="文本占位符 4">
            <a:extLst>
              <a:ext uri="{FF2B5EF4-FFF2-40B4-BE49-F238E27FC236}">
                <a16:creationId xmlns:a16="http://schemas.microsoft.com/office/drawing/2014/main" id="{265FE7C6-C405-45DA-AC7F-5623E95E4EF5}"/>
              </a:ext>
            </a:extLst>
          </p:cNvPr>
          <p:cNvSpPr>
            <a:spLocks noGrp="1"/>
          </p:cNvSpPr>
          <p:nvPr>
            <p:ph type="body" sz="quarter" idx="14"/>
          </p:nvPr>
        </p:nvSpPr>
        <p:spPr/>
        <p:txBody>
          <a:bodyPr/>
          <a:lstStyle/>
          <a:p>
            <a:r>
              <a:rPr lang="zh-CN" altLang="en-US" dirty="0"/>
              <a:t>电路整体架构</a:t>
            </a:r>
          </a:p>
        </p:txBody>
      </p:sp>
      <p:pic>
        <p:nvPicPr>
          <p:cNvPr id="6" name="图片 5" descr="38c3dd44bfa1131e3a3d4ff13665b99">
            <a:extLst>
              <a:ext uri="{FF2B5EF4-FFF2-40B4-BE49-F238E27FC236}">
                <a16:creationId xmlns:a16="http://schemas.microsoft.com/office/drawing/2014/main" id="{7F84536E-9FDA-4EF0-88D6-0A87D6733EAC}"/>
              </a:ext>
            </a:extLst>
          </p:cNvPr>
          <p:cNvPicPr>
            <a:picLocks noChangeAspect="1"/>
          </p:cNvPicPr>
          <p:nvPr/>
        </p:nvPicPr>
        <p:blipFill>
          <a:blip r:embed="rId2"/>
          <a:stretch>
            <a:fillRect/>
          </a:stretch>
        </p:blipFill>
        <p:spPr>
          <a:xfrm rot="16200000">
            <a:off x="3755689" y="-1661939"/>
            <a:ext cx="4694878" cy="10600402"/>
          </a:xfrm>
          <a:prstGeom prst="rect">
            <a:avLst/>
          </a:prstGeom>
        </p:spPr>
      </p:pic>
    </p:spTree>
    <p:extLst>
      <p:ext uri="{BB962C8B-B14F-4D97-AF65-F5344CB8AC3E}">
        <p14:creationId xmlns:p14="http://schemas.microsoft.com/office/powerpoint/2010/main" val="153482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CE70AB-3B8F-4522-B19A-256F331A10DD}"/>
              </a:ext>
            </a:extLst>
          </p:cNvPr>
          <p:cNvSpPr>
            <a:spLocks noGrp="1"/>
          </p:cNvSpPr>
          <p:nvPr>
            <p:ph type="body" sz="quarter" idx="11"/>
          </p:nvPr>
        </p:nvSpPr>
        <p:spPr/>
        <p:txBody>
          <a:bodyPr/>
          <a:lstStyle/>
          <a:p>
            <a:r>
              <a:rPr lang="en-US" altLang="zh-CN" dirty="0"/>
              <a:t>02 </a:t>
            </a:r>
            <a:r>
              <a:rPr lang="zh-CN" altLang="en-US" dirty="0"/>
              <a:t>电路性能分析与架构设计</a:t>
            </a:r>
          </a:p>
        </p:txBody>
      </p:sp>
      <p:sp>
        <p:nvSpPr>
          <p:cNvPr id="5" name="文本占位符 4">
            <a:extLst>
              <a:ext uri="{FF2B5EF4-FFF2-40B4-BE49-F238E27FC236}">
                <a16:creationId xmlns:a16="http://schemas.microsoft.com/office/drawing/2014/main" id="{A117AAB3-3377-42B8-BBA9-7082DF167E1A}"/>
              </a:ext>
            </a:extLst>
          </p:cNvPr>
          <p:cNvSpPr>
            <a:spLocks noGrp="1"/>
          </p:cNvSpPr>
          <p:nvPr>
            <p:ph type="body" sz="quarter" idx="14"/>
          </p:nvPr>
        </p:nvSpPr>
        <p:spPr/>
        <p:txBody>
          <a:bodyPr/>
          <a:lstStyle/>
          <a:p>
            <a:r>
              <a:rPr lang="zh-CN" altLang="en-US" dirty="0"/>
              <a:t>计算核心架构</a:t>
            </a:r>
            <a:endParaRPr lang="en-US" altLang="zh-CN" dirty="0"/>
          </a:p>
          <a:p>
            <a:pPr marL="0" indent="0">
              <a:buNone/>
            </a:pPr>
            <a:endParaRPr lang="zh-CN" altLang="en-US" dirty="0"/>
          </a:p>
        </p:txBody>
      </p:sp>
      <p:pic>
        <p:nvPicPr>
          <p:cNvPr id="6" name="图片 5" descr="图示&#10;&#10;描述已自动生成">
            <a:extLst>
              <a:ext uri="{FF2B5EF4-FFF2-40B4-BE49-F238E27FC236}">
                <a16:creationId xmlns:a16="http://schemas.microsoft.com/office/drawing/2014/main" id="{E38EC037-0199-49BE-9CD6-95AC49B49A9B}"/>
              </a:ext>
            </a:extLst>
          </p:cNvPr>
          <p:cNvPicPr>
            <a:picLocks noChangeAspect="1"/>
          </p:cNvPicPr>
          <p:nvPr/>
        </p:nvPicPr>
        <p:blipFill>
          <a:blip r:embed="rId2"/>
          <a:stretch>
            <a:fillRect/>
          </a:stretch>
        </p:blipFill>
        <p:spPr>
          <a:xfrm>
            <a:off x="2385393" y="1325499"/>
            <a:ext cx="7421214" cy="4448616"/>
          </a:xfrm>
          <a:prstGeom prst="rect">
            <a:avLst/>
          </a:prstGeom>
          <a:noFill/>
          <a:ln>
            <a:noFill/>
          </a:ln>
        </p:spPr>
      </p:pic>
    </p:spTree>
    <p:extLst>
      <p:ext uri="{BB962C8B-B14F-4D97-AF65-F5344CB8AC3E}">
        <p14:creationId xmlns:p14="http://schemas.microsoft.com/office/powerpoint/2010/main" val="2550697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5A0B379-CBC8-4281-9905-E926D33EA3CD}"/>
              </a:ext>
            </a:extLst>
          </p:cNvPr>
          <p:cNvSpPr>
            <a:spLocks noGrp="1"/>
          </p:cNvSpPr>
          <p:nvPr>
            <p:ph type="body" sz="quarter" idx="11"/>
          </p:nvPr>
        </p:nvSpPr>
        <p:spPr/>
        <p:txBody>
          <a:bodyPr/>
          <a:lstStyle/>
          <a:p>
            <a:r>
              <a:rPr lang="en-US" altLang="zh-CN" dirty="0"/>
              <a:t>02 </a:t>
            </a:r>
            <a:r>
              <a:rPr lang="zh-CN" altLang="en-US" dirty="0"/>
              <a:t>电路性能分析与架构设计</a:t>
            </a:r>
          </a:p>
        </p:txBody>
      </p:sp>
      <p:sp>
        <p:nvSpPr>
          <p:cNvPr id="5" name="文本占位符 4">
            <a:extLst>
              <a:ext uri="{FF2B5EF4-FFF2-40B4-BE49-F238E27FC236}">
                <a16:creationId xmlns:a16="http://schemas.microsoft.com/office/drawing/2014/main" id="{B08AA4CD-E7FA-4765-AF30-0C1006646B8F}"/>
              </a:ext>
            </a:extLst>
          </p:cNvPr>
          <p:cNvSpPr>
            <a:spLocks noGrp="1"/>
          </p:cNvSpPr>
          <p:nvPr>
            <p:ph type="body" sz="quarter" idx="14"/>
          </p:nvPr>
        </p:nvSpPr>
        <p:spPr/>
        <p:txBody>
          <a:bodyPr/>
          <a:lstStyle/>
          <a:p>
            <a:r>
              <a:rPr lang="en-US" altLang="zh-CN" dirty="0"/>
              <a:t>SAD</a:t>
            </a:r>
            <a:r>
              <a:rPr lang="zh-CN" altLang="en-US" dirty="0"/>
              <a:t>架构</a:t>
            </a:r>
          </a:p>
        </p:txBody>
      </p:sp>
      <p:pic>
        <p:nvPicPr>
          <p:cNvPr id="6" name="图片 5" descr="图示&#10;&#10;描述已自动生成">
            <a:extLst>
              <a:ext uri="{FF2B5EF4-FFF2-40B4-BE49-F238E27FC236}">
                <a16:creationId xmlns:a16="http://schemas.microsoft.com/office/drawing/2014/main" id="{94E0EA2A-909B-4727-96F9-98FB1E061051}"/>
              </a:ext>
            </a:extLst>
          </p:cNvPr>
          <p:cNvPicPr>
            <a:picLocks noChangeAspect="1"/>
          </p:cNvPicPr>
          <p:nvPr/>
        </p:nvPicPr>
        <p:blipFill>
          <a:blip r:embed="rId2"/>
          <a:stretch>
            <a:fillRect/>
          </a:stretch>
        </p:blipFill>
        <p:spPr>
          <a:xfrm>
            <a:off x="1259807" y="1325499"/>
            <a:ext cx="4021919" cy="4532376"/>
          </a:xfrm>
          <a:prstGeom prst="rect">
            <a:avLst/>
          </a:prstGeom>
          <a:noFill/>
          <a:ln>
            <a:noFill/>
          </a:ln>
        </p:spPr>
      </p:pic>
      <p:pic>
        <p:nvPicPr>
          <p:cNvPr id="7" name="图片 6" descr="图示&#10;&#10;描述已自动生成">
            <a:extLst>
              <a:ext uri="{FF2B5EF4-FFF2-40B4-BE49-F238E27FC236}">
                <a16:creationId xmlns:a16="http://schemas.microsoft.com/office/drawing/2014/main" id="{861345FE-44DA-4668-8A95-4D0186837D65}"/>
              </a:ext>
            </a:extLst>
          </p:cNvPr>
          <p:cNvPicPr>
            <a:picLocks noChangeAspect="1"/>
          </p:cNvPicPr>
          <p:nvPr/>
        </p:nvPicPr>
        <p:blipFill>
          <a:blip r:embed="rId3"/>
          <a:stretch>
            <a:fillRect/>
          </a:stretch>
        </p:blipFill>
        <p:spPr>
          <a:xfrm>
            <a:off x="5928466" y="1325499"/>
            <a:ext cx="4528009" cy="4532376"/>
          </a:xfrm>
          <a:prstGeom prst="rect">
            <a:avLst/>
          </a:prstGeom>
          <a:noFill/>
          <a:ln>
            <a:noFill/>
          </a:ln>
        </p:spPr>
      </p:pic>
    </p:spTree>
    <p:extLst>
      <p:ext uri="{BB962C8B-B14F-4D97-AF65-F5344CB8AC3E}">
        <p14:creationId xmlns:p14="http://schemas.microsoft.com/office/powerpoint/2010/main" val="1191701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sz="3600" b="1" dirty="0">
                <a:solidFill>
                  <a:schemeClr val="accent2"/>
                </a:solidFill>
              </a:rPr>
              <a:t>电路</a:t>
            </a:r>
            <a:r>
              <a:rPr lang="en-US" altLang="zh-CN" sz="3600" b="1" dirty="0">
                <a:solidFill>
                  <a:schemeClr val="accent2"/>
                </a:solidFill>
              </a:rPr>
              <a:t>RTL</a:t>
            </a:r>
            <a:r>
              <a:rPr lang="zh-CN" altLang="en-US" sz="3600" b="1" dirty="0">
                <a:solidFill>
                  <a:schemeClr val="accent2"/>
                </a:solidFill>
              </a:rPr>
              <a:t>模型与仿真验证</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684" r="21684"/>
          <a:stretch>
            <a:fillRect/>
          </a:stretch>
        </p:blipFill>
        <p:spPr/>
      </p:pic>
      <p:sp>
        <p:nvSpPr>
          <p:cNvPr id="2" name="文本框 1">
            <a:extLst>
              <a:ext uri="{FF2B5EF4-FFF2-40B4-BE49-F238E27FC236}">
                <a16:creationId xmlns:a16="http://schemas.microsoft.com/office/drawing/2014/main" id="{8C589095-6613-47B2-BA69-FE751990A36F}"/>
              </a:ext>
            </a:extLst>
          </p:cNvPr>
          <p:cNvSpPr txBox="1"/>
          <p:nvPr/>
        </p:nvSpPr>
        <p:spPr>
          <a:xfrm>
            <a:off x="7516141" y="4808375"/>
            <a:ext cx="2920754" cy="369332"/>
          </a:xfrm>
          <a:prstGeom prst="rect">
            <a:avLst/>
          </a:prstGeom>
          <a:noFill/>
        </p:spPr>
        <p:txBody>
          <a:bodyPr wrap="square" rtlCol="0">
            <a:spAutoFit/>
          </a:bodyPr>
          <a:lstStyle/>
          <a:p>
            <a:pPr algn="ctr"/>
            <a:r>
              <a:rPr lang="zh-CN" altLang="en-US" dirty="0">
                <a:solidFill>
                  <a:schemeClr val="accent2"/>
                </a:solidFill>
              </a:rPr>
              <a:t>汇报人：王清训</a:t>
            </a:r>
          </a:p>
        </p:txBody>
      </p:sp>
    </p:spTree>
    <p:extLst>
      <p:ext uri="{BB962C8B-B14F-4D97-AF65-F5344CB8AC3E}">
        <p14:creationId xmlns:p14="http://schemas.microsoft.com/office/powerpoint/2010/main" val="1247766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0CF6D039-71F0-406D-B06C-F24A17485943}"/>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8" name="文本占位符 7">
            <a:extLst>
              <a:ext uri="{FF2B5EF4-FFF2-40B4-BE49-F238E27FC236}">
                <a16:creationId xmlns:a16="http://schemas.microsoft.com/office/drawing/2014/main" id="{D02A18AA-73B9-4176-AB90-139FAE426D2A}"/>
              </a:ext>
            </a:extLst>
          </p:cNvPr>
          <p:cNvSpPr>
            <a:spLocks noGrp="1"/>
          </p:cNvSpPr>
          <p:nvPr>
            <p:ph type="body" sz="quarter" idx="14"/>
          </p:nvPr>
        </p:nvSpPr>
        <p:spPr/>
        <p:txBody>
          <a:bodyPr/>
          <a:lstStyle/>
          <a:p>
            <a:pPr marL="457200" indent="-457200">
              <a:buFont typeface="+mj-lt"/>
              <a:buAutoNum type="arabicPeriod"/>
            </a:pPr>
            <a:r>
              <a:rPr lang="zh-CN" altLang="en-US" dirty="0"/>
              <a:t>总体设计</a:t>
            </a:r>
            <a:endParaRPr lang="en-US" altLang="zh-CN" dirty="0"/>
          </a:p>
          <a:p>
            <a:pPr marL="457200" indent="-457200">
              <a:buFont typeface="+mj-lt"/>
              <a:buAutoNum type="arabicPeriod"/>
            </a:pPr>
            <a:r>
              <a:rPr lang="en-US" altLang="zh-CN" dirty="0"/>
              <a:t>CORE</a:t>
            </a:r>
            <a:r>
              <a:rPr lang="zh-CN" altLang="en-US" dirty="0"/>
              <a:t>设计</a:t>
            </a:r>
            <a:endParaRPr lang="en-US" altLang="zh-CN" dirty="0"/>
          </a:p>
          <a:p>
            <a:pPr marL="457200" indent="-457200">
              <a:buFont typeface="+mj-lt"/>
              <a:buAutoNum type="arabicPeriod"/>
            </a:pPr>
            <a:r>
              <a:rPr lang="en-US" altLang="zh-CN" dirty="0" err="1"/>
              <a:t>IObuffer</a:t>
            </a:r>
            <a:r>
              <a:rPr lang="zh-CN" altLang="en-US" dirty="0"/>
              <a:t>设计</a:t>
            </a:r>
            <a:endParaRPr lang="en-US" altLang="zh-CN" dirty="0"/>
          </a:p>
          <a:p>
            <a:pPr marL="457200" indent="-457200">
              <a:buFont typeface="+mj-lt"/>
              <a:buAutoNum type="arabicPeriod"/>
            </a:pPr>
            <a:r>
              <a:rPr lang="zh-CN" altLang="en-US" dirty="0"/>
              <a:t>仿真验证</a:t>
            </a:r>
          </a:p>
        </p:txBody>
      </p:sp>
    </p:spTree>
    <p:extLst>
      <p:ext uri="{BB962C8B-B14F-4D97-AF65-F5344CB8AC3E}">
        <p14:creationId xmlns:p14="http://schemas.microsoft.com/office/powerpoint/2010/main" val="139862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A68977-4668-4E10-BA2D-43FA18FB6A49}"/>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DEEEB213-AD70-4C19-A30B-76E14B58471A}"/>
              </a:ext>
            </a:extLst>
          </p:cNvPr>
          <p:cNvSpPr>
            <a:spLocks noGrp="1"/>
          </p:cNvSpPr>
          <p:nvPr>
            <p:ph type="body" sz="quarter" idx="14"/>
          </p:nvPr>
        </p:nvSpPr>
        <p:spPr/>
        <p:txBody>
          <a:bodyPr/>
          <a:lstStyle/>
          <a:p>
            <a:r>
              <a:rPr lang="zh-CN" altLang="en-US" dirty="0"/>
              <a:t>总体设计</a:t>
            </a:r>
            <a:endParaRPr lang="en-US" altLang="zh-CN" dirty="0"/>
          </a:p>
          <a:p>
            <a:pPr marL="0" indent="0">
              <a:buNone/>
            </a:pPr>
            <a:r>
              <a:rPr lang="en-US" altLang="zh-CN" dirty="0"/>
              <a:t>    </a:t>
            </a:r>
            <a:endParaRPr lang="zh-CN" altLang="en-US" dirty="0"/>
          </a:p>
        </p:txBody>
      </p:sp>
      <p:pic>
        <p:nvPicPr>
          <p:cNvPr id="6" name="图片 5" descr="38c3dd44bfa1131e3a3d4ff13665b99">
            <a:extLst>
              <a:ext uri="{FF2B5EF4-FFF2-40B4-BE49-F238E27FC236}">
                <a16:creationId xmlns:a16="http://schemas.microsoft.com/office/drawing/2014/main" id="{CD7EDA27-672F-4247-A182-5DAFDA0BDF43}"/>
              </a:ext>
            </a:extLst>
          </p:cNvPr>
          <p:cNvPicPr>
            <a:picLocks noChangeAspect="1"/>
          </p:cNvPicPr>
          <p:nvPr/>
        </p:nvPicPr>
        <p:blipFill>
          <a:blip r:embed="rId2"/>
          <a:stretch>
            <a:fillRect/>
          </a:stretch>
        </p:blipFill>
        <p:spPr>
          <a:xfrm rot="16200000">
            <a:off x="4247317" y="-863003"/>
            <a:ext cx="3479709" cy="7856713"/>
          </a:xfrm>
          <a:prstGeom prst="rect">
            <a:avLst/>
          </a:prstGeom>
        </p:spPr>
      </p:pic>
      <p:sp>
        <p:nvSpPr>
          <p:cNvPr id="7" name="文本框 6">
            <a:extLst>
              <a:ext uri="{FF2B5EF4-FFF2-40B4-BE49-F238E27FC236}">
                <a16:creationId xmlns:a16="http://schemas.microsoft.com/office/drawing/2014/main" id="{597C4E0F-E614-4CDD-AC6A-32A5DAA43B29}"/>
              </a:ext>
            </a:extLst>
          </p:cNvPr>
          <p:cNvSpPr txBox="1"/>
          <p:nvPr/>
        </p:nvSpPr>
        <p:spPr>
          <a:xfrm>
            <a:off x="1075351" y="4887773"/>
            <a:ext cx="7400925" cy="1289456"/>
          </a:xfrm>
          <a:prstGeom prst="rect">
            <a:avLst/>
          </a:prstGeom>
          <a:noFill/>
        </p:spPr>
        <p:txBody>
          <a:bodyPr wrap="square" rtlCol="0">
            <a:spAutoFit/>
          </a:bodyPr>
          <a:lstStyle/>
          <a:p>
            <a:pPr>
              <a:lnSpc>
                <a:spcPct val="150000"/>
              </a:lnSpc>
            </a:pPr>
            <a:r>
              <a:rPr lang="en-US" altLang="zh-CN" dirty="0">
                <a:solidFill>
                  <a:schemeClr val="accent2"/>
                </a:solidFill>
              </a:rPr>
              <a:t>INPUT</a:t>
            </a:r>
            <a:r>
              <a:rPr lang="zh-CN" altLang="en-US" dirty="0">
                <a:solidFill>
                  <a:schemeClr val="accent2"/>
                </a:solidFill>
              </a:rPr>
              <a:t>：</a:t>
            </a:r>
            <a:r>
              <a:rPr lang="en-US" altLang="zh-CN" dirty="0">
                <a:solidFill>
                  <a:schemeClr val="accent2"/>
                </a:solidFill>
              </a:rPr>
              <a:t>32bit</a:t>
            </a:r>
            <a:r>
              <a:rPr lang="zh-CN" altLang="en-US" dirty="0">
                <a:solidFill>
                  <a:schemeClr val="accent2"/>
                </a:solidFill>
              </a:rPr>
              <a:t>，</a:t>
            </a:r>
            <a:r>
              <a:rPr lang="en-US" altLang="zh-CN" dirty="0">
                <a:solidFill>
                  <a:schemeClr val="accent2"/>
                </a:solidFill>
              </a:rPr>
              <a:t>64bit</a:t>
            </a:r>
            <a:r>
              <a:rPr lang="zh-CN" altLang="en-US" dirty="0">
                <a:solidFill>
                  <a:schemeClr val="accent2"/>
                </a:solidFill>
              </a:rPr>
              <a:t>，数据以</a:t>
            </a:r>
            <a:r>
              <a:rPr lang="en-US" altLang="zh-CN" dirty="0">
                <a:solidFill>
                  <a:schemeClr val="accent2"/>
                </a:solidFill>
              </a:rPr>
              <a:t>FIFO</a:t>
            </a:r>
            <a:r>
              <a:rPr lang="zh-CN" altLang="en-US" dirty="0">
                <a:solidFill>
                  <a:schemeClr val="accent2"/>
                </a:solidFill>
              </a:rPr>
              <a:t>式输入，故不对片外传地址</a:t>
            </a:r>
            <a:endParaRPr lang="en-US" altLang="zh-CN" dirty="0">
              <a:solidFill>
                <a:schemeClr val="accent2"/>
              </a:solidFill>
            </a:endParaRPr>
          </a:p>
          <a:p>
            <a:pPr>
              <a:lnSpc>
                <a:spcPct val="150000"/>
              </a:lnSpc>
            </a:pPr>
            <a:r>
              <a:rPr lang="en-US" altLang="zh-CN" dirty="0">
                <a:solidFill>
                  <a:schemeClr val="accent2"/>
                </a:solidFill>
              </a:rPr>
              <a:t>OUTPUT</a:t>
            </a:r>
            <a:r>
              <a:rPr lang="zh-CN" altLang="en-US" dirty="0">
                <a:solidFill>
                  <a:schemeClr val="accent2"/>
                </a:solidFill>
              </a:rPr>
              <a:t>：</a:t>
            </a:r>
            <a:r>
              <a:rPr lang="en-US" altLang="zh-CN" dirty="0">
                <a:solidFill>
                  <a:schemeClr val="accent2"/>
                </a:solidFill>
              </a:rPr>
              <a:t>SAD</a:t>
            </a:r>
            <a:r>
              <a:rPr lang="zh-CN" altLang="en-US" dirty="0">
                <a:solidFill>
                  <a:schemeClr val="accent2"/>
                </a:solidFill>
              </a:rPr>
              <a:t>，运动向量</a:t>
            </a:r>
            <a:r>
              <a:rPr lang="en-US" altLang="zh-CN" dirty="0">
                <a:solidFill>
                  <a:schemeClr val="accent2"/>
                </a:solidFill>
              </a:rPr>
              <a:t>X</a:t>
            </a:r>
            <a:r>
              <a:rPr lang="zh-CN" altLang="en-US" dirty="0">
                <a:solidFill>
                  <a:schemeClr val="accent2"/>
                </a:solidFill>
              </a:rPr>
              <a:t>，</a:t>
            </a:r>
            <a:r>
              <a:rPr lang="en-US" altLang="zh-CN" dirty="0">
                <a:solidFill>
                  <a:schemeClr val="accent2"/>
                </a:solidFill>
              </a:rPr>
              <a:t>Y</a:t>
            </a:r>
            <a:r>
              <a:rPr lang="zh-CN" altLang="en-US" dirty="0">
                <a:solidFill>
                  <a:schemeClr val="accent2"/>
                </a:solidFill>
              </a:rPr>
              <a:t>，串行输出。</a:t>
            </a:r>
            <a:endParaRPr lang="en-US" altLang="zh-CN" dirty="0">
              <a:solidFill>
                <a:schemeClr val="accent2"/>
              </a:solidFill>
            </a:endParaRPr>
          </a:p>
          <a:p>
            <a:pPr>
              <a:lnSpc>
                <a:spcPct val="150000"/>
              </a:lnSpc>
            </a:pPr>
            <a:r>
              <a:rPr lang="zh-CN" altLang="en-US" dirty="0">
                <a:solidFill>
                  <a:schemeClr val="accent2"/>
                </a:solidFill>
              </a:rPr>
              <a:t>分为</a:t>
            </a:r>
            <a:r>
              <a:rPr lang="en-US" altLang="zh-CN" dirty="0" err="1">
                <a:solidFill>
                  <a:schemeClr val="accent2"/>
                </a:solidFill>
              </a:rPr>
              <a:t>IObuffer</a:t>
            </a:r>
            <a:r>
              <a:rPr lang="zh-CN" altLang="en-US" dirty="0">
                <a:solidFill>
                  <a:schemeClr val="accent2"/>
                </a:solidFill>
              </a:rPr>
              <a:t>和</a:t>
            </a:r>
            <a:r>
              <a:rPr lang="en-US" altLang="zh-CN" dirty="0">
                <a:solidFill>
                  <a:schemeClr val="accent2"/>
                </a:solidFill>
              </a:rPr>
              <a:t>core</a:t>
            </a:r>
            <a:r>
              <a:rPr lang="zh-CN" altLang="en-US" dirty="0">
                <a:solidFill>
                  <a:schemeClr val="accent2"/>
                </a:solidFill>
              </a:rPr>
              <a:t>两大块</a:t>
            </a:r>
          </a:p>
        </p:txBody>
      </p:sp>
    </p:spTree>
    <p:extLst>
      <p:ext uri="{BB962C8B-B14F-4D97-AF65-F5344CB8AC3E}">
        <p14:creationId xmlns:p14="http://schemas.microsoft.com/office/powerpoint/2010/main" val="88364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D371BA-B5F9-483E-9178-8B811639B099}"/>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20251D51-D852-4AA5-8AAB-4B270FFCAB4C}"/>
              </a:ext>
            </a:extLst>
          </p:cNvPr>
          <p:cNvSpPr>
            <a:spLocks noGrp="1"/>
          </p:cNvSpPr>
          <p:nvPr>
            <p:ph type="body" sz="quarter" idx="14"/>
          </p:nvPr>
        </p:nvSpPr>
        <p:spPr/>
        <p:txBody>
          <a:bodyPr/>
          <a:lstStyle/>
          <a:p>
            <a:r>
              <a:rPr lang="en-US" altLang="zh-CN" dirty="0"/>
              <a:t>CORE</a:t>
            </a:r>
            <a:r>
              <a:rPr lang="zh-CN" altLang="en-US" dirty="0"/>
              <a:t>运行方式</a:t>
            </a:r>
            <a:endParaRPr lang="en-US" altLang="zh-CN" dirty="0"/>
          </a:p>
          <a:p>
            <a:pPr marL="0" indent="0">
              <a:buNone/>
            </a:pPr>
            <a:r>
              <a:rPr lang="en-US" altLang="zh-CN" sz="1800" dirty="0"/>
              <a:t>    25T</a:t>
            </a:r>
            <a:r>
              <a:rPr lang="zh-CN" altLang="en-US" sz="1800" dirty="0"/>
              <a:t>为一个处理周期；</a:t>
            </a:r>
            <a:endParaRPr lang="en-US" altLang="zh-CN" sz="1800" dirty="0"/>
          </a:p>
          <a:p>
            <a:pPr marL="0" indent="0">
              <a:buNone/>
            </a:pPr>
            <a:r>
              <a:rPr lang="en-US" altLang="zh-CN" sz="1800" dirty="0"/>
              <a:t>    1-8T</a:t>
            </a:r>
            <a:r>
              <a:rPr lang="zh-CN" altLang="en-US" sz="1800" dirty="0"/>
              <a:t>按行输入参考块数据信息并锁存；</a:t>
            </a:r>
            <a:endParaRPr lang="en-US" altLang="zh-CN" sz="1800" dirty="0"/>
          </a:p>
          <a:p>
            <a:pPr marL="0" indent="0">
              <a:buNone/>
            </a:pPr>
            <a:r>
              <a:rPr lang="en-US" altLang="zh-CN" sz="1800" dirty="0"/>
              <a:t>    1-23T</a:t>
            </a:r>
            <a:r>
              <a:rPr lang="zh-CN" altLang="en-US" sz="1800" dirty="0"/>
              <a:t>按行输入搜索区域的数据信息；</a:t>
            </a:r>
            <a:endParaRPr lang="en-US" altLang="zh-CN" sz="1800" dirty="0"/>
          </a:p>
          <a:p>
            <a:pPr marL="0" indent="0">
              <a:buNone/>
            </a:pPr>
            <a:r>
              <a:rPr lang="en-US" altLang="zh-CN" sz="1800" dirty="0"/>
              <a:t>    </a:t>
            </a:r>
            <a:r>
              <a:rPr lang="zh-CN" altLang="en-US" sz="1800" dirty="0"/>
              <a:t>前</a:t>
            </a:r>
            <a:r>
              <a:rPr lang="en-US" altLang="zh-CN" sz="1800" dirty="0"/>
              <a:t>8T</a:t>
            </a:r>
            <a:r>
              <a:rPr lang="zh-CN" altLang="en-US" sz="1800" dirty="0"/>
              <a:t>输入</a:t>
            </a:r>
            <a:r>
              <a:rPr lang="en-US" altLang="zh-CN" sz="1800" dirty="0"/>
              <a:t>8</a:t>
            </a:r>
            <a:r>
              <a:rPr lang="zh-CN" altLang="en-US" sz="1800" dirty="0"/>
              <a:t>行数据，</a:t>
            </a:r>
            <a:r>
              <a:rPr lang="en-US" altLang="zh-CN" sz="1800" dirty="0"/>
              <a:t>9T</a:t>
            </a:r>
            <a:r>
              <a:rPr lang="zh-CN" altLang="en-US" sz="1800" dirty="0"/>
              <a:t>时即可进行运算；</a:t>
            </a:r>
            <a:endParaRPr lang="en-US" altLang="zh-CN" sz="1800" dirty="0"/>
          </a:p>
          <a:p>
            <a:pPr marL="0" indent="0">
              <a:buNone/>
            </a:pPr>
            <a:r>
              <a:rPr lang="en-US" altLang="zh-CN" sz="1800" dirty="0"/>
              <a:t>    23T</a:t>
            </a:r>
            <a:r>
              <a:rPr lang="zh-CN" altLang="en-US" sz="1800" dirty="0"/>
              <a:t>时能完成</a:t>
            </a:r>
            <a:r>
              <a:rPr lang="en-US" altLang="zh-CN" sz="1800" dirty="0"/>
              <a:t>SAD</a:t>
            </a:r>
            <a:r>
              <a:rPr lang="zh-CN" altLang="en-US" sz="1800" dirty="0"/>
              <a:t>值运算</a:t>
            </a:r>
            <a:endParaRPr lang="en-US" altLang="zh-CN" sz="1800" dirty="0"/>
          </a:p>
          <a:p>
            <a:pPr marL="0" indent="0">
              <a:buNone/>
            </a:pPr>
            <a:r>
              <a:rPr lang="en-US" altLang="zh-CN" sz="1800" dirty="0"/>
              <a:t>    25T</a:t>
            </a:r>
            <a:r>
              <a:rPr lang="zh-CN" altLang="en-US" sz="1800" dirty="0"/>
              <a:t>时能完成比较并输出</a:t>
            </a:r>
            <a:r>
              <a:rPr lang="en-US" altLang="zh-CN" sz="1800" dirty="0"/>
              <a:t>SAD_MIN</a:t>
            </a:r>
            <a:r>
              <a:rPr lang="zh-CN" altLang="en-US" sz="1800" dirty="0"/>
              <a:t>，</a:t>
            </a:r>
            <a:r>
              <a:rPr lang="en-US" altLang="zh-CN" sz="1800" dirty="0"/>
              <a:t>X</a:t>
            </a:r>
            <a:r>
              <a:rPr lang="zh-CN" altLang="en-US" sz="1800" dirty="0"/>
              <a:t>，</a:t>
            </a:r>
            <a:r>
              <a:rPr lang="en-US" altLang="zh-CN" sz="1800" dirty="0"/>
              <a:t>Y</a:t>
            </a:r>
          </a:p>
        </p:txBody>
      </p:sp>
      <p:pic>
        <p:nvPicPr>
          <p:cNvPr id="7" name="图片 6" descr="图示&#10;&#10;描述已自动生成">
            <a:extLst>
              <a:ext uri="{FF2B5EF4-FFF2-40B4-BE49-F238E27FC236}">
                <a16:creationId xmlns:a16="http://schemas.microsoft.com/office/drawing/2014/main" id="{27128221-9949-4BA9-86FC-FED200BCA515}"/>
              </a:ext>
            </a:extLst>
          </p:cNvPr>
          <p:cNvPicPr>
            <a:picLocks noChangeAspect="1"/>
          </p:cNvPicPr>
          <p:nvPr/>
        </p:nvPicPr>
        <p:blipFill>
          <a:blip r:embed="rId2"/>
          <a:stretch>
            <a:fillRect/>
          </a:stretch>
        </p:blipFill>
        <p:spPr>
          <a:xfrm>
            <a:off x="5137356" y="1130795"/>
            <a:ext cx="6735588" cy="4037620"/>
          </a:xfrm>
          <a:prstGeom prst="rect">
            <a:avLst/>
          </a:prstGeom>
          <a:noFill/>
          <a:ln>
            <a:noFill/>
          </a:ln>
        </p:spPr>
      </p:pic>
    </p:spTree>
    <p:extLst>
      <p:ext uri="{BB962C8B-B14F-4D97-AF65-F5344CB8AC3E}">
        <p14:creationId xmlns:p14="http://schemas.microsoft.com/office/powerpoint/2010/main" val="106695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306275" y="665696"/>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设计简介及设计分工</a:t>
            </a:r>
          </a:p>
        </p:txBody>
      </p:sp>
      <p:grpSp>
        <p:nvGrpSpPr>
          <p:cNvPr id="75" name="组合 74"/>
          <p:cNvGrpSpPr/>
          <p:nvPr/>
        </p:nvGrpSpPr>
        <p:grpSpPr>
          <a:xfrm>
            <a:off x="5376000" y="665696"/>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76000" y="1745696"/>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76000" y="2825696"/>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76000" y="3905696"/>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306275" y="1745696"/>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电路性能分析与结构设计</a:t>
            </a:r>
          </a:p>
        </p:txBody>
      </p:sp>
      <p:sp>
        <p:nvSpPr>
          <p:cNvPr id="71" name="矩形 70"/>
          <p:cNvSpPr/>
          <p:nvPr/>
        </p:nvSpPr>
        <p:spPr>
          <a:xfrm>
            <a:off x="6306275" y="2825696"/>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电路</a:t>
            </a:r>
            <a:r>
              <a:rPr lang="en-US" altLang="zh-CN" sz="2800" b="1" dirty="0">
                <a:solidFill>
                  <a:schemeClr val="accent2"/>
                </a:solidFill>
              </a:rPr>
              <a:t>RTL</a:t>
            </a:r>
            <a:r>
              <a:rPr lang="zh-CN" altLang="en-US" sz="2800" b="1" dirty="0">
                <a:solidFill>
                  <a:schemeClr val="accent2"/>
                </a:solidFill>
              </a:rPr>
              <a:t>模型与仿真验证</a:t>
            </a:r>
          </a:p>
        </p:txBody>
      </p:sp>
      <p:sp>
        <p:nvSpPr>
          <p:cNvPr id="72" name="矩形 71"/>
          <p:cNvSpPr/>
          <p:nvPr/>
        </p:nvSpPr>
        <p:spPr>
          <a:xfrm>
            <a:off x="6306275" y="3905696"/>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电路逻辑综合策略与结果</a:t>
            </a:r>
          </a:p>
        </p:txBody>
      </p:sp>
      <p:grpSp>
        <p:nvGrpSpPr>
          <p:cNvPr id="19" name="组合 18">
            <a:extLst>
              <a:ext uri="{FF2B5EF4-FFF2-40B4-BE49-F238E27FC236}">
                <a16:creationId xmlns:a16="http://schemas.microsoft.com/office/drawing/2014/main" id="{AB781508-861E-44A2-A462-90AF5B90E2A4}"/>
              </a:ext>
            </a:extLst>
          </p:cNvPr>
          <p:cNvGrpSpPr/>
          <p:nvPr/>
        </p:nvGrpSpPr>
        <p:grpSpPr>
          <a:xfrm>
            <a:off x="5376000" y="4985696"/>
            <a:ext cx="720000" cy="720000"/>
            <a:chOff x="5412150" y="4420600"/>
            <a:chExt cx="720000" cy="720000"/>
          </a:xfrm>
        </p:grpSpPr>
        <p:sp>
          <p:nvSpPr>
            <p:cNvPr id="20" name="矩形 19">
              <a:extLst>
                <a:ext uri="{FF2B5EF4-FFF2-40B4-BE49-F238E27FC236}">
                  <a16:creationId xmlns:a16="http://schemas.microsoft.com/office/drawing/2014/main" id="{23140229-1488-4F98-9BA2-BCCD355BA579}"/>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21" name="矩形 20">
              <a:extLst>
                <a:ext uri="{FF2B5EF4-FFF2-40B4-BE49-F238E27FC236}">
                  <a16:creationId xmlns:a16="http://schemas.microsoft.com/office/drawing/2014/main" id="{67A380D3-4F3C-4165-9441-6F04A69A60C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id="{01D8FF8A-6496-4475-AF7E-7A823D921EE7}"/>
              </a:ext>
            </a:extLst>
          </p:cNvPr>
          <p:cNvSpPr/>
          <p:nvPr/>
        </p:nvSpPr>
        <p:spPr>
          <a:xfrm>
            <a:off x="6306275" y="4985696"/>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电路物理实现与结果分析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CE70AB-3B8F-4522-B19A-256F331A10DD}"/>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A117AAB3-3377-42B8-BBA9-7082DF167E1A}"/>
              </a:ext>
            </a:extLst>
          </p:cNvPr>
          <p:cNvSpPr>
            <a:spLocks noGrp="1"/>
          </p:cNvSpPr>
          <p:nvPr>
            <p:ph type="body" sz="quarter" idx="14"/>
          </p:nvPr>
        </p:nvSpPr>
        <p:spPr/>
        <p:txBody>
          <a:bodyPr/>
          <a:lstStyle/>
          <a:p>
            <a:r>
              <a:rPr lang="en-US" altLang="zh-CN" dirty="0" err="1"/>
              <a:t>IObuffer</a:t>
            </a:r>
            <a:endParaRPr lang="en-US" altLang="zh-CN" dirty="0"/>
          </a:p>
          <a:p>
            <a:pPr marL="0" indent="0">
              <a:buNone/>
            </a:pPr>
            <a:r>
              <a:rPr lang="zh-CN" altLang="en-US" dirty="0"/>
              <a:t>   分为三个模块：当前帧输入、先前帧输入、结果输出</a:t>
            </a:r>
          </a:p>
        </p:txBody>
      </p:sp>
      <p:pic>
        <p:nvPicPr>
          <p:cNvPr id="8" name="图片 7" descr="38c3dd44bfa1131e3a3d4ff13665b99">
            <a:extLst>
              <a:ext uri="{FF2B5EF4-FFF2-40B4-BE49-F238E27FC236}">
                <a16:creationId xmlns:a16="http://schemas.microsoft.com/office/drawing/2014/main" id="{97E4B0A8-F41B-44F6-9D83-8ED848021B54}"/>
              </a:ext>
            </a:extLst>
          </p:cNvPr>
          <p:cNvPicPr>
            <a:picLocks noChangeAspect="1"/>
          </p:cNvPicPr>
          <p:nvPr/>
        </p:nvPicPr>
        <p:blipFill>
          <a:blip r:embed="rId2"/>
          <a:stretch>
            <a:fillRect/>
          </a:stretch>
        </p:blipFill>
        <p:spPr>
          <a:xfrm rot="16200000">
            <a:off x="4163292" y="-565005"/>
            <a:ext cx="3865416" cy="8727589"/>
          </a:xfrm>
          <a:prstGeom prst="rect">
            <a:avLst/>
          </a:prstGeom>
        </p:spPr>
      </p:pic>
    </p:spTree>
    <p:extLst>
      <p:ext uri="{BB962C8B-B14F-4D97-AF65-F5344CB8AC3E}">
        <p14:creationId xmlns:p14="http://schemas.microsoft.com/office/powerpoint/2010/main" val="353367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183F26-E524-44F3-84C4-D2593C4A19CE}"/>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E4F88ECF-1911-4AB4-A606-EF972E69248E}"/>
              </a:ext>
            </a:extLst>
          </p:cNvPr>
          <p:cNvSpPr>
            <a:spLocks noGrp="1"/>
          </p:cNvSpPr>
          <p:nvPr>
            <p:ph type="body" sz="quarter" idx="14"/>
          </p:nvPr>
        </p:nvSpPr>
        <p:spPr/>
        <p:txBody>
          <a:bodyPr/>
          <a:lstStyle/>
          <a:p>
            <a:r>
              <a:rPr lang="en-US" altLang="zh-CN" dirty="0" err="1"/>
              <a:t>IObuffer</a:t>
            </a:r>
            <a:r>
              <a:rPr lang="en-US" altLang="zh-CN" dirty="0"/>
              <a:t>-</a:t>
            </a:r>
            <a:r>
              <a:rPr lang="zh-CN" altLang="en-US" dirty="0"/>
              <a:t>当前帧输入</a:t>
            </a:r>
            <a:endParaRPr lang="en-US" altLang="zh-CN" dirty="0"/>
          </a:p>
          <a:p>
            <a:pPr marL="0" indent="0">
              <a:buNone/>
            </a:pPr>
            <a:r>
              <a:rPr lang="en-US" altLang="zh-CN" dirty="0"/>
              <a:t>   </a:t>
            </a:r>
            <a:r>
              <a:rPr lang="en-US" altLang="zh-CN" sz="1800" dirty="0">
                <a:latin typeface="+mn-ea"/>
              </a:rPr>
              <a:t>SRAM</a:t>
            </a:r>
            <a:r>
              <a:rPr lang="zh-CN" altLang="en-US" sz="1800" dirty="0">
                <a:latin typeface="+mn-ea"/>
              </a:rPr>
              <a:t>容量为</a:t>
            </a:r>
            <a:r>
              <a:rPr lang="en-US" altLang="zh-CN" sz="1800" dirty="0">
                <a:latin typeface="+mn-ea"/>
              </a:rPr>
              <a:t>16×8B</a:t>
            </a:r>
            <a:r>
              <a:rPr lang="zh-CN" altLang="en-US" sz="1800" dirty="0">
                <a:latin typeface="+mn-ea"/>
              </a:rPr>
              <a:t>，总共使用</a:t>
            </a:r>
            <a:r>
              <a:rPr lang="en-US" altLang="zh-CN" sz="1800" dirty="0">
                <a:latin typeface="+mn-ea"/>
              </a:rPr>
              <a:t>1</a:t>
            </a:r>
            <a:r>
              <a:rPr lang="zh-CN" altLang="en-US" sz="1800" dirty="0">
                <a:latin typeface="+mn-ea"/>
              </a:rPr>
              <a:t>个</a:t>
            </a:r>
            <a:r>
              <a:rPr lang="en-US" altLang="zh-CN" sz="1800" dirty="0">
                <a:latin typeface="+mn-ea"/>
              </a:rPr>
              <a:t>SRAM</a:t>
            </a:r>
          </a:p>
          <a:p>
            <a:pPr marL="0" indent="0">
              <a:buNone/>
            </a:pPr>
            <a:r>
              <a:rPr lang="en-US" altLang="zh-CN" sz="1800" dirty="0">
                <a:latin typeface="+mn-ea"/>
              </a:rPr>
              <a:t>   </a:t>
            </a:r>
            <a:r>
              <a:rPr lang="zh-CN" altLang="en-US" sz="1800" dirty="0">
                <a:latin typeface="+mn-ea"/>
              </a:rPr>
              <a:t>占用</a:t>
            </a:r>
            <a:r>
              <a:rPr lang="en-US" altLang="zh-CN" sz="1800" dirty="0">
                <a:latin typeface="+mn-ea"/>
              </a:rPr>
              <a:t>32</a:t>
            </a:r>
            <a:r>
              <a:rPr lang="zh-CN" altLang="en-US" sz="1800" dirty="0">
                <a:latin typeface="+mn-ea"/>
              </a:rPr>
              <a:t>个</a:t>
            </a:r>
            <a:r>
              <a:rPr lang="en-US" altLang="zh-CN" sz="1800" dirty="0">
                <a:latin typeface="+mn-ea"/>
              </a:rPr>
              <a:t>IO</a:t>
            </a:r>
            <a:r>
              <a:rPr lang="zh-CN" altLang="en-US" sz="1800" dirty="0">
                <a:latin typeface="+mn-ea"/>
              </a:rPr>
              <a:t>口，每次读入</a:t>
            </a:r>
            <a:r>
              <a:rPr lang="en-US" altLang="zh-CN" sz="1800" dirty="0">
                <a:latin typeface="+mn-ea"/>
              </a:rPr>
              <a:t>4</a:t>
            </a:r>
            <a:r>
              <a:rPr lang="zh-CN" altLang="en-US" sz="1800" dirty="0">
                <a:latin typeface="+mn-ea"/>
              </a:rPr>
              <a:t>个像素值；</a:t>
            </a:r>
            <a:endParaRPr lang="en-US" altLang="zh-CN" sz="1800" dirty="0">
              <a:latin typeface="+mn-ea"/>
            </a:endParaRPr>
          </a:p>
          <a:p>
            <a:pPr marL="0" indent="0">
              <a:buNone/>
            </a:pPr>
            <a:r>
              <a:rPr lang="en-US" altLang="zh-CN" sz="1800" dirty="0">
                <a:latin typeface="+mn-ea"/>
              </a:rPr>
              <a:t>   </a:t>
            </a:r>
            <a:r>
              <a:rPr lang="zh-CN" altLang="en-US" sz="1800" dirty="0">
                <a:latin typeface="+mn-ea"/>
              </a:rPr>
              <a:t>每个参考块自上向下，从左向右输入；</a:t>
            </a:r>
            <a:endParaRPr lang="en-US" altLang="zh-CN" sz="1800" dirty="0">
              <a:latin typeface="+mn-ea"/>
            </a:endParaRPr>
          </a:p>
          <a:p>
            <a:pPr marL="0" indent="0">
              <a:buNone/>
            </a:pPr>
            <a:r>
              <a:rPr lang="en-US" altLang="zh-CN" sz="1800" dirty="0">
                <a:latin typeface="+mn-ea"/>
              </a:rPr>
              <a:t>   </a:t>
            </a:r>
            <a:r>
              <a:rPr lang="zh-CN" altLang="en-US" sz="1800" dirty="0">
                <a:latin typeface="+mn-ea"/>
              </a:rPr>
              <a:t>一个像素行需要</a:t>
            </a:r>
            <a:r>
              <a:rPr lang="en-US" altLang="zh-CN" sz="1800" dirty="0">
                <a:latin typeface="+mn-ea"/>
              </a:rPr>
              <a:t>2T</a:t>
            </a:r>
            <a:r>
              <a:rPr lang="zh-CN" altLang="en-US" sz="1800" dirty="0">
                <a:latin typeface="+mn-ea"/>
              </a:rPr>
              <a:t>，整个参考块需要</a:t>
            </a:r>
            <a:r>
              <a:rPr lang="en-US" altLang="zh-CN" sz="1800" dirty="0">
                <a:latin typeface="+mn-ea"/>
              </a:rPr>
              <a:t>16T</a:t>
            </a:r>
            <a:r>
              <a:rPr lang="zh-CN" altLang="en-US" sz="1800" dirty="0">
                <a:latin typeface="+mn-ea"/>
              </a:rPr>
              <a:t>；</a:t>
            </a:r>
            <a:endParaRPr lang="en-US" altLang="zh-CN" sz="1800" dirty="0">
              <a:latin typeface="+mn-ea"/>
            </a:endParaRPr>
          </a:p>
          <a:p>
            <a:pPr marL="0" indent="0">
              <a:buNone/>
            </a:pPr>
            <a:r>
              <a:rPr lang="en-US" altLang="zh-CN" sz="1800" dirty="0">
                <a:latin typeface="+mn-ea"/>
              </a:rPr>
              <a:t>   </a:t>
            </a:r>
            <a:r>
              <a:rPr lang="zh-CN" altLang="en-US" sz="1800" dirty="0">
                <a:latin typeface="+mn-ea"/>
              </a:rPr>
              <a:t>每周期向</a:t>
            </a:r>
            <a:r>
              <a:rPr lang="en-US" altLang="zh-CN" sz="1800" dirty="0">
                <a:latin typeface="+mn-ea"/>
              </a:rPr>
              <a:t>CORE8</a:t>
            </a:r>
            <a:r>
              <a:rPr lang="zh-CN" altLang="en-US" sz="1800" dirty="0">
                <a:latin typeface="+mn-ea"/>
              </a:rPr>
              <a:t>个像素值；</a:t>
            </a:r>
            <a:endParaRPr lang="en-US" altLang="zh-CN" sz="1800" dirty="0">
              <a:latin typeface="+mn-ea"/>
            </a:endParaRPr>
          </a:p>
        </p:txBody>
      </p:sp>
    </p:spTree>
    <p:extLst>
      <p:ext uri="{BB962C8B-B14F-4D97-AF65-F5344CB8AC3E}">
        <p14:creationId xmlns:p14="http://schemas.microsoft.com/office/powerpoint/2010/main" val="4094755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793872-0CCE-4FF0-A90E-1375B39F75A6}"/>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CF3BCFA1-E111-4110-9005-89989D552B1A}"/>
              </a:ext>
            </a:extLst>
          </p:cNvPr>
          <p:cNvSpPr>
            <a:spLocks noGrp="1"/>
          </p:cNvSpPr>
          <p:nvPr>
            <p:ph type="body" sz="quarter" idx="14"/>
          </p:nvPr>
        </p:nvSpPr>
        <p:spPr/>
        <p:txBody>
          <a:bodyPr/>
          <a:lstStyle/>
          <a:p>
            <a:r>
              <a:rPr lang="en-US" altLang="zh-CN" dirty="0" err="1"/>
              <a:t>IObuffer</a:t>
            </a:r>
            <a:r>
              <a:rPr lang="en-US" altLang="zh-CN" dirty="0"/>
              <a:t>-</a:t>
            </a:r>
            <a:r>
              <a:rPr lang="zh-CN" altLang="en-US" dirty="0"/>
              <a:t>先前帧输入</a:t>
            </a:r>
            <a:endParaRPr lang="en-US" altLang="zh-CN" dirty="0"/>
          </a:p>
          <a:p>
            <a:pPr marL="0" indent="0">
              <a:buNone/>
            </a:pPr>
            <a:r>
              <a:rPr lang="en-US" altLang="zh-CN" dirty="0"/>
              <a:t>   </a:t>
            </a:r>
            <a:r>
              <a:rPr lang="en-US" altLang="zh-CN" sz="1800" dirty="0">
                <a:latin typeface="+mn-ea"/>
              </a:rPr>
              <a:t>SRAM</a:t>
            </a:r>
            <a:r>
              <a:rPr lang="zh-CN" altLang="en-US" sz="1800" dirty="0">
                <a:latin typeface="+mn-ea"/>
              </a:rPr>
              <a:t>容量为</a:t>
            </a:r>
            <a:r>
              <a:rPr lang="en-US" altLang="zh-CN" sz="1800" dirty="0">
                <a:latin typeface="+mn-ea"/>
              </a:rPr>
              <a:t>24×8B</a:t>
            </a:r>
            <a:r>
              <a:rPr lang="zh-CN" altLang="en-US" sz="1800" dirty="0">
                <a:latin typeface="+mn-ea"/>
              </a:rPr>
              <a:t>，总共使用</a:t>
            </a:r>
            <a:r>
              <a:rPr lang="en-US" altLang="zh-CN" sz="1800" dirty="0">
                <a:latin typeface="+mn-ea"/>
              </a:rPr>
              <a:t>3</a:t>
            </a:r>
            <a:r>
              <a:rPr lang="zh-CN" altLang="en-US" sz="1800" dirty="0">
                <a:latin typeface="+mn-ea"/>
              </a:rPr>
              <a:t>个</a:t>
            </a:r>
            <a:r>
              <a:rPr lang="en-US" altLang="zh-CN" sz="1800" dirty="0">
                <a:latin typeface="+mn-ea"/>
              </a:rPr>
              <a:t>SRAM</a:t>
            </a:r>
          </a:p>
          <a:p>
            <a:pPr marL="0" indent="0">
              <a:buNone/>
            </a:pPr>
            <a:r>
              <a:rPr lang="en-US" altLang="zh-CN" sz="1800" dirty="0">
                <a:latin typeface="+mn-ea"/>
              </a:rPr>
              <a:t>   </a:t>
            </a:r>
            <a:r>
              <a:rPr lang="zh-CN" altLang="en-US" sz="1800" dirty="0">
                <a:latin typeface="+mn-ea"/>
              </a:rPr>
              <a:t>占用</a:t>
            </a:r>
            <a:r>
              <a:rPr lang="en-US" altLang="zh-CN" sz="1800" dirty="0">
                <a:latin typeface="+mn-ea"/>
              </a:rPr>
              <a:t>64</a:t>
            </a:r>
            <a:r>
              <a:rPr lang="zh-CN" altLang="en-US" sz="1800" dirty="0">
                <a:latin typeface="+mn-ea"/>
              </a:rPr>
              <a:t>个</a:t>
            </a:r>
            <a:r>
              <a:rPr lang="en-US" altLang="zh-CN" sz="1800" dirty="0">
                <a:latin typeface="+mn-ea"/>
              </a:rPr>
              <a:t>IO</a:t>
            </a:r>
            <a:r>
              <a:rPr lang="zh-CN" altLang="en-US" sz="1800" dirty="0">
                <a:latin typeface="+mn-ea"/>
              </a:rPr>
              <a:t>口，每次读入</a:t>
            </a:r>
            <a:r>
              <a:rPr lang="en-US" altLang="zh-CN" sz="1800" dirty="0">
                <a:latin typeface="+mn-ea"/>
              </a:rPr>
              <a:t>8</a:t>
            </a:r>
            <a:r>
              <a:rPr lang="zh-CN" altLang="en-US" sz="1800" dirty="0">
                <a:latin typeface="+mn-ea"/>
              </a:rPr>
              <a:t>个像素值</a:t>
            </a:r>
            <a:endParaRPr lang="en-US" altLang="zh-CN" sz="1800" dirty="0">
              <a:latin typeface="+mn-ea"/>
            </a:endParaRPr>
          </a:p>
          <a:p>
            <a:pPr marL="0" indent="0">
              <a:buNone/>
            </a:pP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以</a:t>
            </a:r>
            <a:r>
              <a:rPr lang="en-US" altLang="zh-CN" sz="1800" kern="100" dirty="0">
                <a:effectLst/>
                <a:latin typeface="+mn-ea"/>
                <a:cs typeface="Times New Roman" panose="02020603050405020304" pitchFamily="18" charset="0"/>
              </a:rPr>
              <a:t>23</a:t>
            </a:r>
            <a:r>
              <a:rPr lang="zh-CN" altLang="zh-CN" sz="1800" kern="100" dirty="0">
                <a:effectLst/>
                <a:latin typeface="+mn-ea"/>
                <a:cs typeface="Times New Roman" panose="02020603050405020304" pitchFamily="18" charset="0"/>
              </a:rPr>
              <a:t>行像素为</a:t>
            </a:r>
            <a:r>
              <a:rPr lang="en-US" altLang="zh-CN" sz="1800" kern="100" dirty="0">
                <a:effectLst/>
                <a:latin typeface="+mn-ea"/>
                <a:cs typeface="Times New Roman" panose="02020603050405020304" pitchFamily="18" charset="0"/>
              </a:rPr>
              <a:t>1</a:t>
            </a:r>
            <a:r>
              <a:rPr lang="zh-CN" altLang="zh-CN" sz="1800" kern="100" dirty="0">
                <a:effectLst/>
                <a:latin typeface="+mn-ea"/>
                <a:cs typeface="Times New Roman" panose="02020603050405020304" pitchFamily="18" charset="0"/>
              </a:rPr>
              <a:t>行，每往下</a:t>
            </a:r>
            <a:r>
              <a:rPr lang="en-US" altLang="zh-CN" sz="1800" kern="100" dirty="0">
                <a:effectLst/>
                <a:latin typeface="+mn-ea"/>
                <a:cs typeface="Times New Roman" panose="02020603050405020304" pitchFamily="18" charset="0"/>
              </a:rPr>
              <a:t>1</a:t>
            </a:r>
            <a:r>
              <a:rPr lang="zh-CN" altLang="zh-CN" sz="1800" kern="100" dirty="0">
                <a:effectLst/>
                <a:latin typeface="+mn-ea"/>
                <a:cs typeface="Times New Roman" panose="02020603050405020304" pitchFamily="18" charset="0"/>
              </a:rPr>
              <a:t>行就下移</a:t>
            </a:r>
            <a:r>
              <a:rPr lang="en-US" altLang="zh-CN" sz="1800" kern="100" dirty="0">
                <a:effectLst/>
                <a:latin typeface="+mn-ea"/>
                <a:cs typeface="Times New Roman" panose="02020603050405020304" pitchFamily="18" charset="0"/>
              </a:rPr>
              <a:t>8</a:t>
            </a:r>
            <a:r>
              <a:rPr lang="zh-CN" altLang="zh-CN" sz="1800" kern="100" dirty="0">
                <a:effectLst/>
                <a:latin typeface="+mn-ea"/>
                <a:cs typeface="Times New Roman" panose="02020603050405020304" pitchFamily="18" charset="0"/>
              </a:rPr>
              <a:t>个像素</a:t>
            </a:r>
            <a:endParaRPr lang="en-US" altLang="zh-CN" sz="1800" kern="100" dirty="0">
              <a:effectLst/>
              <a:latin typeface="+mn-ea"/>
              <a:cs typeface="Times New Roman" panose="02020603050405020304" pitchFamily="18" charset="0"/>
            </a:endParaRPr>
          </a:p>
          <a:p>
            <a:pPr marL="0" indent="0">
              <a:buNone/>
            </a:pPr>
            <a:r>
              <a:rPr lang="en-US" altLang="zh-CN" sz="1800" kern="100" dirty="0">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每一行从左往右读取，第一次读取</a:t>
            </a:r>
            <a:r>
              <a:rPr lang="en-US" altLang="zh-CN" sz="1800" kern="100" dirty="0">
                <a:effectLst/>
                <a:latin typeface="+mn-ea"/>
                <a:cs typeface="Times New Roman" panose="02020603050405020304" pitchFamily="18" charset="0"/>
              </a:rPr>
              <a:t>23</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23</a:t>
            </a:r>
            <a:r>
              <a:rPr lang="zh-CN" altLang="zh-CN" sz="1800" kern="100" dirty="0">
                <a:effectLst/>
                <a:latin typeface="+mn-ea"/>
                <a:cs typeface="Times New Roman" panose="02020603050405020304" pitchFamily="18" charset="0"/>
              </a:rPr>
              <a:t>的像素块，之后每次读取</a:t>
            </a:r>
            <a:r>
              <a:rPr lang="en-US" altLang="zh-CN" sz="1800" kern="100" dirty="0">
                <a:effectLst/>
                <a:latin typeface="+mn-ea"/>
                <a:cs typeface="Times New Roman" panose="02020603050405020304" pitchFamily="18" charset="0"/>
              </a:rPr>
              <a:t>23</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8</a:t>
            </a:r>
            <a:r>
              <a:rPr lang="zh-CN" altLang="zh-CN" sz="1800" kern="100" dirty="0">
                <a:effectLst/>
                <a:latin typeface="+mn-ea"/>
                <a:cs typeface="Times New Roman" panose="02020603050405020304" pitchFamily="18" charset="0"/>
              </a:rPr>
              <a:t>的像素块</a:t>
            </a:r>
            <a:endParaRPr lang="en-US" altLang="zh-CN" sz="1800" kern="100" dirty="0">
              <a:effectLst/>
              <a:latin typeface="+mn-ea"/>
              <a:cs typeface="Times New Roman" panose="02020603050405020304" pitchFamily="18" charset="0"/>
            </a:endParaRPr>
          </a:p>
          <a:p>
            <a:pPr marL="0" indent="0">
              <a:buNone/>
            </a:pPr>
            <a:r>
              <a:rPr lang="en-US" altLang="zh-CN" sz="1800" kern="100" dirty="0">
                <a:solidFill>
                  <a:srgbClr val="FF0000"/>
                </a:solidFill>
                <a:latin typeface="+mn-ea"/>
                <a:cs typeface="Times New Roman" panose="02020603050405020304" pitchFamily="18" charset="0"/>
              </a:rPr>
              <a:t>   </a:t>
            </a:r>
            <a:r>
              <a:rPr lang="zh-CN" altLang="en-US" sz="1800" kern="100" dirty="0">
                <a:solidFill>
                  <a:srgbClr val="FF0000"/>
                </a:solidFill>
                <a:latin typeface="+mn-ea"/>
                <a:cs typeface="Times New Roman" panose="02020603050405020304" pitchFamily="18" charset="0"/>
              </a:rPr>
              <a:t>行切换时没有利用数据复用，每一行开始时需要</a:t>
            </a:r>
            <a:r>
              <a:rPr lang="en-US" altLang="zh-CN" sz="1800" kern="100" dirty="0">
                <a:solidFill>
                  <a:srgbClr val="FF0000"/>
                </a:solidFill>
                <a:latin typeface="+mn-ea"/>
                <a:cs typeface="Times New Roman" panose="02020603050405020304" pitchFamily="18" charset="0"/>
              </a:rPr>
              <a:t>69T</a:t>
            </a:r>
            <a:r>
              <a:rPr lang="zh-CN" altLang="en-US" sz="1800" kern="100" dirty="0">
                <a:solidFill>
                  <a:srgbClr val="FF0000"/>
                </a:solidFill>
                <a:latin typeface="+mn-ea"/>
                <a:cs typeface="Times New Roman" panose="02020603050405020304" pitchFamily="18" charset="0"/>
              </a:rPr>
              <a:t>准备时间，即停顿一段时间，使用了一部分实时性的余量</a:t>
            </a:r>
            <a:endParaRPr lang="en-US" altLang="zh-CN" sz="1800" kern="100" dirty="0">
              <a:latin typeface="+mn-ea"/>
              <a:cs typeface="Times New Roman" panose="02020603050405020304" pitchFamily="18" charset="0"/>
            </a:endParaRPr>
          </a:p>
          <a:p>
            <a:pPr marL="0" indent="0">
              <a:buNone/>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dirty="0"/>
          </a:p>
        </p:txBody>
      </p:sp>
    </p:spTree>
    <p:extLst>
      <p:ext uri="{BB962C8B-B14F-4D97-AF65-F5344CB8AC3E}">
        <p14:creationId xmlns:p14="http://schemas.microsoft.com/office/powerpoint/2010/main" val="314771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D20D23-D349-4AAF-A90A-DAE5F1B752D9}"/>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A60C1984-4507-456C-9850-B61BA14A980E}"/>
              </a:ext>
            </a:extLst>
          </p:cNvPr>
          <p:cNvSpPr>
            <a:spLocks noGrp="1"/>
          </p:cNvSpPr>
          <p:nvPr>
            <p:ph type="body" sz="quarter" idx="14"/>
          </p:nvPr>
        </p:nvSpPr>
        <p:spPr/>
        <p:txBody>
          <a:bodyPr/>
          <a:lstStyle/>
          <a:p>
            <a:r>
              <a:rPr lang="en-US" altLang="zh-CN" dirty="0" err="1"/>
              <a:t>IObuffer</a:t>
            </a:r>
            <a:r>
              <a:rPr lang="en-US" altLang="zh-CN" dirty="0"/>
              <a:t>-</a:t>
            </a:r>
            <a:r>
              <a:rPr lang="zh-CN" altLang="en-US" dirty="0"/>
              <a:t>先前帧输入</a:t>
            </a:r>
          </a:p>
        </p:txBody>
      </p:sp>
      <p:pic>
        <p:nvPicPr>
          <p:cNvPr id="6" name="图片 5" descr="图示, 示意图&#10;&#10;描述已自动生成">
            <a:extLst>
              <a:ext uri="{FF2B5EF4-FFF2-40B4-BE49-F238E27FC236}">
                <a16:creationId xmlns:a16="http://schemas.microsoft.com/office/drawing/2014/main" id="{86E12B75-5E96-4AD8-9106-1248DA6A34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7678" b="-701"/>
          <a:stretch/>
        </p:blipFill>
        <p:spPr>
          <a:xfrm>
            <a:off x="758886" y="1368327"/>
            <a:ext cx="4545262" cy="3860661"/>
          </a:xfrm>
          <a:prstGeom prst="rect">
            <a:avLst/>
          </a:prstGeom>
          <a:noFill/>
          <a:ln>
            <a:noFill/>
          </a:ln>
        </p:spPr>
      </p:pic>
      <p:sp>
        <p:nvSpPr>
          <p:cNvPr id="7" name="文本框 6">
            <a:extLst>
              <a:ext uri="{FF2B5EF4-FFF2-40B4-BE49-F238E27FC236}">
                <a16:creationId xmlns:a16="http://schemas.microsoft.com/office/drawing/2014/main" id="{A6C250D4-C28C-4F2C-904D-E0340E1149D1}"/>
              </a:ext>
            </a:extLst>
          </p:cNvPr>
          <p:cNvSpPr txBox="1"/>
          <p:nvPr/>
        </p:nvSpPr>
        <p:spPr>
          <a:xfrm>
            <a:off x="1350545" y="5265702"/>
            <a:ext cx="3108960" cy="688715"/>
          </a:xfrm>
          <a:prstGeom prst="rect">
            <a:avLst/>
          </a:prstGeom>
          <a:noFill/>
        </p:spPr>
        <p:txBody>
          <a:bodyPr wrap="square" rtlCol="0">
            <a:spAutoFit/>
          </a:bodyPr>
          <a:lstStyle/>
          <a:p>
            <a:pPr indent="266700" algn="ctr">
              <a:lnSpc>
                <a:spcPct val="115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第一个</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23</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23</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以</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8</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像素行为单位传送顺序</a:t>
            </a:r>
          </a:p>
        </p:txBody>
      </p:sp>
      <p:pic>
        <p:nvPicPr>
          <p:cNvPr id="8" name="图片 7" descr="图表&#10;&#10;低可信度描述已自动生成">
            <a:extLst>
              <a:ext uri="{FF2B5EF4-FFF2-40B4-BE49-F238E27FC236}">
                <a16:creationId xmlns:a16="http://schemas.microsoft.com/office/drawing/2014/main" id="{05C41395-B8D4-4CB6-8D9C-E8B3D5F24C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858" b="-82"/>
          <a:stretch/>
        </p:blipFill>
        <p:spPr>
          <a:xfrm>
            <a:off x="6165868" y="1368327"/>
            <a:ext cx="5001129" cy="3860661"/>
          </a:xfrm>
          <a:prstGeom prst="rect">
            <a:avLst/>
          </a:prstGeom>
          <a:noFill/>
          <a:ln>
            <a:noFill/>
          </a:ln>
        </p:spPr>
      </p:pic>
      <p:sp>
        <p:nvSpPr>
          <p:cNvPr id="9" name="文本框 8">
            <a:extLst>
              <a:ext uri="{FF2B5EF4-FFF2-40B4-BE49-F238E27FC236}">
                <a16:creationId xmlns:a16="http://schemas.microsoft.com/office/drawing/2014/main" id="{3C663D6F-F270-4C9B-AF37-E9E7462A3E8E}"/>
              </a:ext>
            </a:extLst>
          </p:cNvPr>
          <p:cNvSpPr txBox="1"/>
          <p:nvPr/>
        </p:nvSpPr>
        <p:spPr>
          <a:xfrm>
            <a:off x="7354481" y="5145315"/>
            <a:ext cx="2862713" cy="688715"/>
          </a:xfrm>
          <a:prstGeom prst="rect">
            <a:avLst/>
          </a:prstGeom>
          <a:noFill/>
        </p:spPr>
        <p:txBody>
          <a:bodyPr wrap="square" rtlCol="0">
            <a:spAutoFit/>
          </a:bodyPr>
          <a:lstStyle/>
          <a:p>
            <a:pPr indent="266700" algn="ctr">
              <a:lnSpc>
                <a:spcPct val="115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后续</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23</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8</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以</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8</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像素行为单位传送顺序</a:t>
            </a:r>
          </a:p>
        </p:txBody>
      </p:sp>
      <p:sp>
        <p:nvSpPr>
          <p:cNvPr id="11" name="文本框 10">
            <a:extLst>
              <a:ext uri="{FF2B5EF4-FFF2-40B4-BE49-F238E27FC236}">
                <a16:creationId xmlns:a16="http://schemas.microsoft.com/office/drawing/2014/main" id="{B6F60F81-79BE-C04D-1743-25359B0F8AAA}"/>
              </a:ext>
            </a:extLst>
          </p:cNvPr>
          <p:cNvSpPr txBox="1"/>
          <p:nvPr/>
        </p:nvSpPr>
        <p:spPr>
          <a:xfrm>
            <a:off x="319056" y="6488668"/>
            <a:ext cx="11887200" cy="369332"/>
          </a:xfrm>
          <a:prstGeom prst="rect">
            <a:avLst/>
          </a:prstGeom>
          <a:noFill/>
        </p:spPr>
        <p:txBody>
          <a:bodyPr wrap="square">
            <a:spAutoFit/>
          </a:bodyPr>
          <a:lstStyle/>
          <a:p>
            <a:pPr marL="0" indent="0">
              <a:buNone/>
            </a:pPr>
            <a:r>
              <a:rPr lang="zh-CN" altLang="en-US" sz="1800" kern="100" dirty="0">
                <a:solidFill>
                  <a:srgbClr val="FF0000"/>
                </a:solidFill>
                <a:latin typeface="+mn-ea"/>
                <a:cs typeface="Times New Roman" panose="02020603050405020304" pitchFamily="18" charset="0"/>
              </a:rPr>
              <a:t>行切换时没有利用数据复用，每一行开始时需要</a:t>
            </a:r>
            <a:r>
              <a:rPr lang="en-US" altLang="zh-CN" sz="1800" kern="100" dirty="0">
                <a:solidFill>
                  <a:srgbClr val="FF0000"/>
                </a:solidFill>
                <a:latin typeface="+mn-ea"/>
                <a:cs typeface="Times New Roman" panose="02020603050405020304" pitchFamily="18" charset="0"/>
              </a:rPr>
              <a:t>69T</a:t>
            </a:r>
            <a:r>
              <a:rPr lang="zh-CN" altLang="en-US" sz="1800" kern="100" dirty="0">
                <a:solidFill>
                  <a:srgbClr val="FF0000"/>
                </a:solidFill>
                <a:latin typeface="+mn-ea"/>
                <a:cs typeface="Times New Roman" panose="02020603050405020304" pitchFamily="18" charset="0"/>
              </a:rPr>
              <a:t>准备时间，即停顿一段时间，使用了一部分实时性的余量</a:t>
            </a:r>
            <a:endParaRPr lang="en-US" altLang="zh-CN" sz="1800" kern="100" dirty="0">
              <a:solidFill>
                <a:srgbClr val="FF0000"/>
              </a:solidFill>
              <a:latin typeface="+mn-ea"/>
              <a:cs typeface="Times New Roman" panose="02020603050405020304" pitchFamily="18" charset="0"/>
            </a:endParaRPr>
          </a:p>
        </p:txBody>
      </p:sp>
    </p:spTree>
    <p:extLst>
      <p:ext uri="{BB962C8B-B14F-4D97-AF65-F5344CB8AC3E}">
        <p14:creationId xmlns:p14="http://schemas.microsoft.com/office/powerpoint/2010/main" val="32308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F581FA-BF25-42A1-9F00-6D52B9B5D11B}"/>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7ACFD2AC-EF51-4820-B186-BFD20480E0D0}"/>
              </a:ext>
            </a:extLst>
          </p:cNvPr>
          <p:cNvSpPr>
            <a:spLocks noGrp="1"/>
          </p:cNvSpPr>
          <p:nvPr>
            <p:ph type="body" sz="quarter" idx="14"/>
          </p:nvPr>
        </p:nvSpPr>
        <p:spPr/>
        <p:txBody>
          <a:bodyPr/>
          <a:lstStyle/>
          <a:p>
            <a:r>
              <a:rPr lang="en-US" altLang="zh-CN" dirty="0" err="1"/>
              <a:t>IObuffer</a:t>
            </a:r>
            <a:r>
              <a:rPr lang="en-US" altLang="zh-CN" dirty="0"/>
              <a:t>-</a:t>
            </a:r>
            <a:r>
              <a:rPr lang="zh-CN" altLang="en-US" dirty="0"/>
              <a:t>结果输出</a:t>
            </a:r>
            <a:endParaRPr lang="en-US" altLang="zh-CN" dirty="0"/>
          </a:p>
          <a:p>
            <a:pPr marL="0" indent="0">
              <a:buNone/>
            </a:pPr>
            <a:r>
              <a:rPr lang="en-US" altLang="zh-CN" dirty="0"/>
              <a:t>   CORE</a:t>
            </a:r>
            <a:r>
              <a:rPr lang="zh-CN" altLang="en-US" dirty="0"/>
              <a:t>传过来的结果利用寄存器寄存；</a:t>
            </a:r>
            <a:endParaRPr lang="en-US" altLang="zh-CN" dirty="0"/>
          </a:p>
          <a:p>
            <a:pPr marL="0" indent="0">
              <a:buNone/>
            </a:pPr>
            <a:r>
              <a:rPr lang="en-US" altLang="zh-CN" dirty="0"/>
              <a:t>   </a:t>
            </a:r>
            <a:r>
              <a:rPr lang="en-US" altLang="zh-CN" dirty="0" err="1"/>
              <a:t>sad_min</a:t>
            </a:r>
            <a:r>
              <a:rPr lang="en-US" altLang="zh-CN" dirty="0"/>
              <a:t> 14bit</a:t>
            </a:r>
            <a:r>
              <a:rPr lang="zh-CN" altLang="en-US" dirty="0"/>
              <a:t>，</a:t>
            </a:r>
            <a:r>
              <a:rPr lang="en-US" altLang="zh-CN" dirty="0" err="1"/>
              <a:t>vec_x</a:t>
            </a:r>
            <a:r>
              <a:rPr lang="en-US" altLang="zh-CN" dirty="0"/>
              <a:t> 4bit</a:t>
            </a:r>
            <a:r>
              <a:rPr lang="zh-CN" altLang="en-US" dirty="0"/>
              <a:t>，</a:t>
            </a:r>
            <a:r>
              <a:rPr lang="en-US" altLang="zh-CN" dirty="0" err="1"/>
              <a:t>vec_y</a:t>
            </a:r>
            <a:r>
              <a:rPr lang="en-US" altLang="zh-CN" dirty="0"/>
              <a:t> 4bit</a:t>
            </a:r>
            <a:r>
              <a:rPr lang="zh-CN" altLang="en-US" dirty="0"/>
              <a:t>，都能在</a:t>
            </a:r>
            <a:r>
              <a:rPr lang="en-US" altLang="zh-CN" dirty="0"/>
              <a:t>25T</a:t>
            </a:r>
            <a:r>
              <a:rPr lang="zh-CN" altLang="en-US" dirty="0"/>
              <a:t>输出完毕；</a:t>
            </a:r>
            <a:endParaRPr lang="en-US" altLang="zh-CN" dirty="0"/>
          </a:p>
          <a:p>
            <a:pPr marL="0" indent="0">
              <a:buNone/>
            </a:pPr>
            <a:r>
              <a:rPr lang="en-US" altLang="zh-CN" dirty="0"/>
              <a:t>   </a:t>
            </a:r>
            <a:r>
              <a:rPr lang="zh-CN" altLang="en-US" dirty="0"/>
              <a:t>占用</a:t>
            </a:r>
            <a:r>
              <a:rPr lang="en-US" altLang="zh-CN" dirty="0"/>
              <a:t>3</a:t>
            </a:r>
            <a:r>
              <a:rPr lang="zh-CN" altLang="en-US" dirty="0"/>
              <a:t>个</a:t>
            </a:r>
            <a:r>
              <a:rPr lang="en-US" altLang="zh-CN" dirty="0"/>
              <a:t>IO</a:t>
            </a:r>
            <a:r>
              <a:rPr lang="zh-CN" altLang="en-US" dirty="0"/>
              <a:t>口；</a:t>
            </a:r>
          </a:p>
        </p:txBody>
      </p:sp>
    </p:spTree>
    <p:extLst>
      <p:ext uri="{BB962C8B-B14F-4D97-AF65-F5344CB8AC3E}">
        <p14:creationId xmlns:p14="http://schemas.microsoft.com/office/powerpoint/2010/main" val="196444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24FC4B-0CBB-4012-B9BC-BEAC6E041144}"/>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43F68933-341A-4AC3-BACF-A3B002179E43}"/>
              </a:ext>
            </a:extLst>
          </p:cNvPr>
          <p:cNvSpPr>
            <a:spLocks noGrp="1"/>
          </p:cNvSpPr>
          <p:nvPr>
            <p:ph type="body" sz="quarter" idx="14"/>
          </p:nvPr>
        </p:nvSpPr>
        <p:spPr/>
        <p:txBody>
          <a:bodyPr/>
          <a:lstStyle/>
          <a:p>
            <a:r>
              <a:rPr lang="zh-CN" altLang="en-US" dirty="0"/>
              <a:t>仿真验证方法</a:t>
            </a:r>
            <a:endParaRPr lang="en-US" altLang="zh-CN" dirty="0"/>
          </a:p>
          <a:p>
            <a:pPr marL="0" indent="0">
              <a:buNone/>
            </a:pPr>
            <a:r>
              <a:rPr lang="en-US" altLang="zh-CN" dirty="0"/>
              <a:t>   </a:t>
            </a:r>
            <a:r>
              <a:rPr lang="zh-CN" altLang="en-US" sz="1800" dirty="0">
                <a:latin typeface="+mn-ea"/>
              </a:rPr>
              <a:t>每个模块有自己的单元测试，各个单元都通过了单元测试；</a:t>
            </a:r>
            <a:endParaRPr lang="en-US" altLang="zh-CN" sz="1800" dirty="0">
              <a:latin typeface="+mn-ea"/>
            </a:endParaRPr>
          </a:p>
          <a:p>
            <a:pPr marL="0" indent="0">
              <a:buNone/>
            </a:pPr>
            <a:r>
              <a:rPr lang="en-US" altLang="zh-CN" sz="1800" dirty="0">
                <a:latin typeface="+mn-ea"/>
              </a:rPr>
              <a:t>   </a:t>
            </a:r>
            <a:r>
              <a:rPr lang="zh-CN" altLang="en-US" sz="1800" dirty="0">
                <a:latin typeface="+mn-ea"/>
              </a:rPr>
              <a:t>单元测试中的时序没有进行统一，遂编写了顶层文件来统一时序，进行整体验证；</a:t>
            </a:r>
            <a:endParaRPr lang="en-US" altLang="zh-CN" sz="1800" dirty="0">
              <a:latin typeface="+mn-ea"/>
            </a:endParaRPr>
          </a:p>
          <a:p>
            <a:pPr marL="0" indent="0">
              <a:buNone/>
            </a:pP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1800" kern="100" dirty="0">
                <a:effectLst/>
                <a:latin typeface="+mn-ea"/>
                <a:cs typeface="Times New Roman" panose="02020603050405020304" pitchFamily="18" charset="0"/>
              </a:rPr>
              <a:t>整体</a:t>
            </a:r>
            <a:r>
              <a:rPr lang="en-US" altLang="zh-CN" sz="1800" kern="100" dirty="0">
                <a:effectLst/>
                <a:latin typeface="+mn-ea"/>
                <a:cs typeface="Times New Roman" panose="02020603050405020304" pitchFamily="18" charset="0"/>
              </a:rPr>
              <a:t>Testbench</a:t>
            </a:r>
            <a:r>
              <a:rPr lang="zh-CN" altLang="zh-CN" sz="1800" kern="100" dirty="0">
                <a:effectLst/>
                <a:latin typeface="+mn-ea"/>
                <a:cs typeface="Times New Roman" panose="02020603050405020304" pitchFamily="18" charset="0"/>
              </a:rPr>
              <a:t>的验证方式是将所给的</a:t>
            </a:r>
            <a:r>
              <a:rPr lang="en-US" altLang="zh-CN" sz="1800" kern="100" dirty="0">
                <a:effectLst/>
                <a:latin typeface="+mn-ea"/>
                <a:cs typeface="Times New Roman" panose="02020603050405020304" pitchFamily="18" charset="0"/>
              </a:rPr>
              <a:t>4k</a:t>
            </a:r>
            <a:r>
              <a:rPr lang="zh-CN" altLang="zh-CN" sz="1800" kern="100" dirty="0">
                <a:effectLst/>
                <a:latin typeface="+mn-ea"/>
                <a:cs typeface="Times New Roman" panose="02020603050405020304" pitchFamily="18" charset="0"/>
              </a:rPr>
              <a:t>数据从文件中读出作为系统的输入，然后将从结果输出模块中输出的</a:t>
            </a: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结果写入</a:t>
            </a:r>
            <a:r>
              <a:rPr lang="en-US" altLang="zh-CN" sz="1800" kern="100" dirty="0">
                <a:effectLst/>
                <a:latin typeface="+mn-ea"/>
                <a:cs typeface="Times New Roman" panose="02020603050405020304" pitchFamily="18" charset="0"/>
              </a:rPr>
              <a:t>txt</a:t>
            </a:r>
            <a:r>
              <a:rPr lang="zh-CN" altLang="zh-CN" sz="1800" kern="100" dirty="0">
                <a:effectLst/>
                <a:latin typeface="+mn-ea"/>
                <a:cs typeface="Times New Roman" panose="02020603050405020304" pitchFamily="18" charset="0"/>
              </a:rPr>
              <a:t>文件然后与期望输出结果作比较验证是否正确</a:t>
            </a:r>
            <a:endParaRPr lang="en-US" altLang="zh-CN" sz="1800" dirty="0">
              <a:latin typeface="+mn-ea"/>
            </a:endParaRPr>
          </a:p>
          <a:p>
            <a:pPr marL="0" indent="0">
              <a:buNone/>
            </a:pPr>
            <a:endParaRPr lang="zh-CN" altLang="en-US" dirty="0"/>
          </a:p>
        </p:txBody>
      </p:sp>
    </p:spTree>
    <p:extLst>
      <p:ext uri="{BB962C8B-B14F-4D97-AF65-F5344CB8AC3E}">
        <p14:creationId xmlns:p14="http://schemas.microsoft.com/office/powerpoint/2010/main" val="429328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119E6B-EA84-4DB5-8A5C-35BC8A38380F}"/>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BB053A88-375B-47F4-9D90-87966EFA9D85}"/>
              </a:ext>
            </a:extLst>
          </p:cNvPr>
          <p:cNvSpPr>
            <a:spLocks noGrp="1"/>
          </p:cNvSpPr>
          <p:nvPr>
            <p:ph type="body" sz="quarter" idx="14"/>
          </p:nvPr>
        </p:nvSpPr>
        <p:spPr/>
        <p:txBody>
          <a:bodyPr/>
          <a:lstStyle/>
          <a:p>
            <a:r>
              <a:rPr lang="zh-CN" altLang="en-US" dirty="0"/>
              <a:t>验证平台搭建</a:t>
            </a:r>
            <a:endParaRPr lang="en-US" altLang="zh-CN" dirty="0"/>
          </a:p>
          <a:p>
            <a:pPr marL="457200" indent="-457200">
              <a:buFont typeface="+mj-lt"/>
              <a:buAutoNum type="arabicPeriod"/>
            </a:pPr>
            <a:r>
              <a:rPr lang="zh-CN" altLang="en-US" sz="1600" dirty="0">
                <a:latin typeface="+mn-ea"/>
              </a:rPr>
              <a:t>脚本处理数据以达到正确顺序；</a:t>
            </a:r>
            <a:endParaRPr lang="en-US" altLang="zh-CN" sz="1600" dirty="0">
              <a:latin typeface="+mn-ea"/>
            </a:endParaRPr>
          </a:p>
          <a:p>
            <a:pPr marL="457200" indent="-457200">
              <a:buFont typeface="+mj-lt"/>
              <a:buAutoNum type="arabicPeriod"/>
            </a:pPr>
            <a:r>
              <a:rPr lang="zh-CN" altLang="zh-CN" sz="1600" kern="100" dirty="0">
                <a:effectLst/>
                <a:latin typeface="+mn-ea"/>
                <a:cs typeface="Times New Roman" panose="02020603050405020304" pitchFamily="18" charset="0"/>
              </a:rPr>
              <a:t>设置时钟频率为</a:t>
            </a:r>
            <a:r>
              <a:rPr lang="en-US" altLang="zh-CN" sz="1600" kern="100" dirty="0">
                <a:effectLst/>
                <a:latin typeface="+mn-ea"/>
                <a:cs typeface="Times New Roman" panose="02020603050405020304" pitchFamily="18" charset="0"/>
              </a:rPr>
              <a:t>200MHz</a:t>
            </a:r>
            <a:r>
              <a:rPr lang="zh-CN" altLang="zh-CN" sz="1600" kern="100" dirty="0">
                <a:effectLst/>
                <a:latin typeface="+mn-ea"/>
                <a:cs typeface="Times New Roman" panose="02020603050405020304" pitchFamily="18" charset="0"/>
              </a:rPr>
              <a:t>，读写文件初始化，</a:t>
            </a:r>
            <a:r>
              <a:rPr lang="en-US" altLang="zh-CN" sz="1600" kern="100" dirty="0">
                <a:effectLst/>
                <a:latin typeface="+mn-ea"/>
                <a:cs typeface="Times New Roman" panose="02020603050405020304" pitchFamily="18" charset="0"/>
              </a:rPr>
              <a:t>reset</a:t>
            </a:r>
            <a:r>
              <a:rPr lang="zh-CN" altLang="zh-CN" sz="1600" kern="100" dirty="0">
                <a:effectLst/>
                <a:latin typeface="+mn-ea"/>
                <a:cs typeface="Times New Roman" panose="02020603050405020304" pitchFamily="18" charset="0"/>
              </a:rPr>
              <a:t>，然后调用</a:t>
            </a:r>
            <a:r>
              <a:rPr lang="en-US" altLang="zh-CN" sz="1600" kern="100" dirty="0">
                <a:effectLst/>
                <a:latin typeface="+mn-ea"/>
                <a:cs typeface="Times New Roman" panose="02020603050405020304" pitchFamily="18" charset="0"/>
              </a:rPr>
              <a:t>ME</a:t>
            </a:r>
            <a:r>
              <a:rPr lang="zh-CN" altLang="zh-CN" sz="1600" kern="100" dirty="0">
                <a:effectLst/>
                <a:latin typeface="+mn-ea"/>
                <a:cs typeface="Times New Roman" panose="02020603050405020304" pitchFamily="18" charset="0"/>
              </a:rPr>
              <a:t>模块。</a:t>
            </a:r>
          </a:p>
          <a:p>
            <a:pPr marL="457200" indent="-457200">
              <a:buFont typeface="+mj-lt"/>
              <a:buAutoNum type="arabicPeriod"/>
            </a:pPr>
            <a:r>
              <a:rPr lang="zh-CN" altLang="zh-CN" sz="1600" kern="100" dirty="0">
                <a:effectLst/>
                <a:latin typeface="+mn-ea"/>
                <a:cs typeface="Times New Roman" panose="02020603050405020304" pitchFamily="18" charset="0"/>
              </a:rPr>
              <a:t>根据先前帧输入模块和当前帧输入模块所给的读数据信号控制是否从</a:t>
            </a:r>
            <a:r>
              <a:rPr lang="en-US" altLang="zh-CN" sz="1600" kern="100" dirty="0">
                <a:effectLst/>
                <a:latin typeface="+mn-ea"/>
                <a:cs typeface="Times New Roman" panose="02020603050405020304" pitchFamily="18" charset="0"/>
              </a:rPr>
              <a:t>4K</a:t>
            </a:r>
            <a:r>
              <a:rPr lang="zh-CN" altLang="zh-CN" sz="1600" kern="100" dirty="0">
                <a:effectLst/>
                <a:latin typeface="+mn-ea"/>
                <a:cs typeface="Times New Roman" panose="02020603050405020304" pitchFamily="18" charset="0"/>
              </a:rPr>
              <a:t>文件中读数据</a:t>
            </a:r>
          </a:p>
          <a:p>
            <a:pPr marL="457200" indent="-457200">
              <a:buFont typeface="+mj-lt"/>
              <a:buAutoNum type="arabicPeriod"/>
            </a:pPr>
            <a:r>
              <a:rPr lang="zh-CN" altLang="zh-CN" sz="1600" kern="100" dirty="0">
                <a:effectLst/>
                <a:latin typeface="+mn-ea"/>
                <a:cs typeface="Times New Roman" panose="02020603050405020304" pitchFamily="18" charset="0"/>
              </a:rPr>
              <a:t>设置一个计数器，当</a:t>
            </a:r>
            <a:r>
              <a:rPr lang="en-US" altLang="zh-CN" sz="1600" kern="100" dirty="0">
                <a:effectLst/>
                <a:latin typeface="+mn-ea"/>
                <a:cs typeface="Times New Roman" panose="02020603050405020304" pitchFamily="18" charset="0"/>
              </a:rPr>
              <a:t>ME</a:t>
            </a:r>
            <a:r>
              <a:rPr lang="zh-CN" altLang="zh-CN" sz="1600" kern="100" dirty="0">
                <a:effectLst/>
                <a:latin typeface="+mn-ea"/>
                <a:cs typeface="Times New Roman" panose="02020603050405020304" pitchFamily="18" charset="0"/>
              </a:rPr>
              <a:t>模块给</a:t>
            </a:r>
            <a:r>
              <a:rPr lang="en-US" altLang="zh-CN" sz="1600" kern="100" dirty="0">
                <a:effectLst/>
                <a:latin typeface="+mn-ea"/>
                <a:cs typeface="Times New Roman" panose="02020603050405020304" pitchFamily="18" charset="0"/>
              </a:rPr>
              <a:t>testbench</a:t>
            </a:r>
            <a:r>
              <a:rPr lang="zh-CN" altLang="zh-CN" sz="1600" kern="100" dirty="0">
                <a:effectLst/>
                <a:latin typeface="+mn-ea"/>
                <a:cs typeface="Times New Roman" panose="02020603050405020304" pitchFamily="18" charset="0"/>
              </a:rPr>
              <a:t>输出信号时开始计数，因为</a:t>
            </a:r>
            <a:r>
              <a:rPr lang="en-US" altLang="zh-CN" sz="1600" kern="100" dirty="0">
                <a:effectLst/>
                <a:latin typeface="+mn-ea"/>
                <a:cs typeface="Times New Roman" panose="02020603050405020304" pitchFamily="18" charset="0"/>
              </a:rPr>
              <a:t>sad</a:t>
            </a:r>
            <a:r>
              <a:rPr lang="zh-CN" altLang="zh-CN" sz="1600" kern="100" dirty="0">
                <a:effectLst/>
                <a:latin typeface="+mn-ea"/>
                <a:cs typeface="Times New Roman" panose="02020603050405020304" pitchFamily="18" charset="0"/>
              </a:rPr>
              <a:t>为</a:t>
            </a:r>
            <a:r>
              <a:rPr lang="en-US" altLang="zh-CN" sz="1600" kern="100" dirty="0">
                <a:effectLst/>
                <a:latin typeface="+mn-ea"/>
                <a:cs typeface="Times New Roman" panose="02020603050405020304" pitchFamily="18" charset="0"/>
              </a:rPr>
              <a:t>14</a:t>
            </a:r>
            <a:r>
              <a:rPr lang="zh-CN" altLang="zh-CN" sz="1600" kern="100" dirty="0">
                <a:effectLst/>
                <a:latin typeface="+mn-ea"/>
                <a:cs typeface="Times New Roman" panose="02020603050405020304" pitchFamily="18" charset="0"/>
              </a:rPr>
              <a:t>位，因此</a:t>
            </a:r>
            <a:r>
              <a:rPr lang="en-US" altLang="zh-CN" sz="1600" kern="100" dirty="0">
                <a:effectLst/>
                <a:latin typeface="+mn-ea"/>
                <a:cs typeface="Times New Roman" panose="02020603050405020304" pitchFamily="18" charset="0"/>
              </a:rPr>
              <a:t>count</a:t>
            </a:r>
            <a:r>
              <a:rPr lang="zh-CN" altLang="zh-CN" sz="1600" kern="100" dirty="0">
                <a:effectLst/>
                <a:latin typeface="+mn-ea"/>
                <a:cs typeface="Times New Roman" panose="02020603050405020304" pitchFamily="18" charset="0"/>
              </a:rPr>
              <a:t>计数到</a:t>
            </a:r>
            <a:r>
              <a:rPr lang="en-US" altLang="zh-CN" sz="1600" kern="100" dirty="0">
                <a:effectLst/>
                <a:latin typeface="+mn-ea"/>
                <a:cs typeface="Times New Roman" panose="02020603050405020304" pitchFamily="18" charset="0"/>
              </a:rPr>
              <a:t>14</a:t>
            </a:r>
            <a:r>
              <a:rPr lang="zh-CN" altLang="zh-CN" sz="1600" kern="100" dirty="0">
                <a:effectLst/>
                <a:latin typeface="+mn-ea"/>
                <a:cs typeface="Times New Roman" panose="02020603050405020304" pitchFamily="18" charset="0"/>
              </a:rPr>
              <a:t>后置</a:t>
            </a:r>
            <a:r>
              <a:rPr lang="en-US" altLang="zh-CN" sz="1600" kern="100" dirty="0">
                <a:effectLst/>
                <a:latin typeface="+mn-ea"/>
                <a:cs typeface="Times New Roman" panose="02020603050405020304" pitchFamily="18" charset="0"/>
              </a:rPr>
              <a:t>0</a:t>
            </a:r>
            <a:endParaRPr lang="zh-CN" altLang="zh-CN" sz="1600" kern="100" dirty="0">
              <a:effectLst/>
              <a:latin typeface="+mn-ea"/>
              <a:cs typeface="Times New Roman" panose="02020603050405020304" pitchFamily="18" charset="0"/>
            </a:endParaRPr>
          </a:p>
          <a:p>
            <a:pPr marL="457200" indent="-457200">
              <a:buFont typeface="+mj-lt"/>
              <a:buAutoNum type="arabicPeriod"/>
            </a:pPr>
            <a:r>
              <a:rPr lang="zh-CN" altLang="zh-CN" sz="1600" kern="100" dirty="0">
                <a:effectLst/>
                <a:latin typeface="+mn-ea"/>
                <a:cs typeface="Times New Roman" panose="02020603050405020304" pitchFamily="18" charset="0"/>
              </a:rPr>
              <a:t>当</a:t>
            </a:r>
            <a:r>
              <a:rPr lang="en-US" altLang="zh-CN" sz="1600" kern="100" dirty="0">
                <a:effectLst/>
                <a:latin typeface="+mn-ea"/>
                <a:cs typeface="Times New Roman" panose="02020603050405020304" pitchFamily="18" charset="0"/>
              </a:rPr>
              <a:t>ME</a:t>
            </a:r>
            <a:r>
              <a:rPr lang="zh-CN" altLang="zh-CN" sz="1600" kern="100" dirty="0">
                <a:effectLst/>
                <a:latin typeface="+mn-ea"/>
                <a:cs typeface="Times New Roman" panose="02020603050405020304" pitchFamily="18" charset="0"/>
              </a:rPr>
              <a:t>模块给</a:t>
            </a:r>
            <a:r>
              <a:rPr lang="en-US" altLang="zh-CN" sz="1600" kern="100" dirty="0">
                <a:effectLst/>
                <a:latin typeface="+mn-ea"/>
                <a:cs typeface="Times New Roman" panose="02020603050405020304" pitchFamily="18" charset="0"/>
              </a:rPr>
              <a:t>testbench</a:t>
            </a:r>
            <a:r>
              <a:rPr lang="zh-CN" altLang="zh-CN" sz="1600" kern="100" dirty="0">
                <a:effectLst/>
                <a:latin typeface="+mn-ea"/>
                <a:cs typeface="Times New Roman" panose="02020603050405020304" pitchFamily="18" charset="0"/>
              </a:rPr>
              <a:t>输出信号时，</a:t>
            </a:r>
            <a:r>
              <a:rPr lang="en-US" altLang="zh-CN" sz="1600" kern="100" dirty="0">
                <a:effectLst/>
                <a:latin typeface="+mn-ea"/>
                <a:cs typeface="Times New Roman" panose="02020603050405020304" pitchFamily="18" charset="0"/>
              </a:rPr>
              <a:t>sad</a:t>
            </a:r>
            <a:r>
              <a:rPr lang="zh-CN" altLang="zh-CN" sz="1600" kern="100" dirty="0">
                <a:effectLst/>
                <a:latin typeface="+mn-ea"/>
                <a:cs typeface="Times New Roman" panose="02020603050405020304" pitchFamily="18" charset="0"/>
              </a:rPr>
              <a:t>和运动向量开始一位一位的接收，当满</a:t>
            </a:r>
            <a:r>
              <a:rPr lang="en-US" altLang="zh-CN" sz="1600" kern="100" dirty="0">
                <a:effectLst/>
                <a:latin typeface="+mn-ea"/>
                <a:cs typeface="Times New Roman" panose="02020603050405020304" pitchFamily="18" charset="0"/>
              </a:rPr>
              <a:t>4</a:t>
            </a:r>
            <a:r>
              <a:rPr lang="zh-CN" altLang="zh-CN" sz="1600" kern="100" dirty="0">
                <a:effectLst/>
                <a:latin typeface="+mn-ea"/>
                <a:cs typeface="Times New Roman" panose="02020603050405020304" pitchFamily="18" charset="0"/>
              </a:rPr>
              <a:t>位时运动向量停止接收并写到文件中，其中当接收到</a:t>
            </a:r>
            <a:r>
              <a:rPr lang="en-US" altLang="zh-CN" sz="1600" kern="100" dirty="0">
                <a:effectLst/>
                <a:latin typeface="+mn-ea"/>
                <a:cs typeface="Times New Roman" panose="02020603050405020304" pitchFamily="18" charset="0"/>
              </a:rPr>
              <a:t>-8</a:t>
            </a:r>
            <a:r>
              <a:rPr lang="zh-CN" altLang="zh-CN" sz="1600" kern="100" dirty="0">
                <a:effectLst/>
                <a:latin typeface="+mn-ea"/>
                <a:cs typeface="Times New Roman" panose="02020603050405020304" pitchFamily="18" charset="0"/>
              </a:rPr>
              <a:t>时转化成</a:t>
            </a:r>
            <a:r>
              <a:rPr lang="en-US" altLang="zh-CN" sz="1600" kern="100" dirty="0">
                <a:effectLst/>
                <a:latin typeface="+mn-ea"/>
                <a:cs typeface="Times New Roman" panose="02020603050405020304" pitchFamily="18" charset="0"/>
              </a:rPr>
              <a:t>8</a:t>
            </a:r>
            <a:r>
              <a:rPr lang="zh-CN" altLang="zh-CN" sz="1600" kern="100" dirty="0">
                <a:effectLst/>
                <a:latin typeface="+mn-ea"/>
                <a:cs typeface="Times New Roman" panose="02020603050405020304" pitchFamily="18" charset="0"/>
              </a:rPr>
              <a:t>写到文件中。当满</a:t>
            </a:r>
            <a:r>
              <a:rPr lang="en-US" altLang="zh-CN" sz="1600" kern="100" dirty="0">
                <a:effectLst/>
                <a:latin typeface="+mn-ea"/>
                <a:cs typeface="Times New Roman" panose="02020603050405020304" pitchFamily="18" charset="0"/>
              </a:rPr>
              <a:t>14</a:t>
            </a:r>
            <a:r>
              <a:rPr lang="zh-CN" altLang="zh-CN" sz="1600" kern="100" dirty="0">
                <a:effectLst/>
                <a:latin typeface="+mn-ea"/>
                <a:cs typeface="Times New Roman" panose="02020603050405020304" pitchFamily="18" charset="0"/>
              </a:rPr>
              <a:t>位时，</a:t>
            </a:r>
            <a:r>
              <a:rPr lang="en-US" altLang="zh-CN" sz="1600" kern="100" dirty="0">
                <a:effectLst/>
                <a:latin typeface="+mn-ea"/>
                <a:cs typeface="Times New Roman" panose="02020603050405020304" pitchFamily="18" charset="0"/>
              </a:rPr>
              <a:t>sad</a:t>
            </a:r>
            <a:r>
              <a:rPr lang="zh-CN" altLang="zh-CN" sz="1600" kern="100" dirty="0">
                <a:effectLst/>
                <a:latin typeface="+mn-ea"/>
                <a:cs typeface="Times New Roman" panose="02020603050405020304" pitchFamily="18" charset="0"/>
              </a:rPr>
              <a:t>停止接收并写到文件中。</a:t>
            </a:r>
          </a:p>
          <a:p>
            <a:pPr marL="457200" indent="-457200">
              <a:buFont typeface="+mj-lt"/>
              <a:buAutoNum type="arabicPeriod"/>
            </a:pPr>
            <a:r>
              <a:rPr lang="zh-CN" altLang="zh-CN" sz="1600" kern="100" dirty="0">
                <a:effectLst/>
                <a:latin typeface="+mn-ea"/>
                <a:cs typeface="Times New Roman" panose="02020603050405020304" pitchFamily="18" charset="0"/>
              </a:rPr>
              <a:t>运行</a:t>
            </a:r>
            <a:r>
              <a:rPr lang="en-US" altLang="zh-CN" sz="1600" kern="100" dirty="0">
                <a:effectLst/>
                <a:latin typeface="+mn-ea"/>
                <a:cs typeface="Times New Roman" panose="02020603050405020304" pitchFamily="18" charset="0"/>
              </a:rPr>
              <a:t>10000ns</a:t>
            </a:r>
            <a:r>
              <a:rPr lang="zh-CN" altLang="zh-CN" sz="1600" kern="100" dirty="0">
                <a:effectLst/>
                <a:latin typeface="+mn-ea"/>
                <a:cs typeface="Times New Roman" panose="02020603050405020304" pitchFamily="18" charset="0"/>
              </a:rPr>
              <a:t>之后，</a:t>
            </a:r>
            <a:r>
              <a:rPr lang="en-US" altLang="zh-CN" sz="1600" kern="100" dirty="0">
                <a:effectLst/>
                <a:latin typeface="+mn-ea"/>
                <a:cs typeface="Times New Roman" panose="02020603050405020304" pitchFamily="18" charset="0"/>
              </a:rPr>
              <a:t>reset</a:t>
            </a:r>
            <a:r>
              <a:rPr lang="zh-CN" altLang="zh-CN" sz="1600" kern="100" dirty="0">
                <a:effectLst/>
                <a:latin typeface="+mn-ea"/>
                <a:cs typeface="Times New Roman" panose="02020603050405020304" pitchFamily="18" charset="0"/>
              </a:rPr>
              <a:t>拉低，然后再拉高，写文件继续不变，读文件从头开始，验证</a:t>
            </a:r>
            <a:r>
              <a:rPr lang="en-US" altLang="zh-CN" sz="1600" kern="100" dirty="0">
                <a:effectLst/>
                <a:latin typeface="+mn-ea"/>
                <a:cs typeface="Times New Roman" panose="02020603050405020304" pitchFamily="18" charset="0"/>
              </a:rPr>
              <a:t>reset</a:t>
            </a:r>
            <a:r>
              <a:rPr lang="zh-CN" altLang="zh-CN" sz="1600" kern="100" dirty="0">
                <a:effectLst/>
                <a:latin typeface="+mn-ea"/>
                <a:cs typeface="Times New Roman" panose="02020603050405020304" pitchFamily="18" charset="0"/>
              </a:rPr>
              <a:t>是否到达系统重新开始运行的功能。</a:t>
            </a:r>
          </a:p>
          <a:p>
            <a:pPr marL="0" indent="0">
              <a:buNone/>
            </a:pPr>
            <a:endParaRPr lang="en-US" altLang="zh-CN" dirty="0"/>
          </a:p>
        </p:txBody>
      </p:sp>
    </p:spTree>
    <p:extLst>
      <p:ext uri="{BB962C8B-B14F-4D97-AF65-F5344CB8AC3E}">
        <p14:creationId xmlns:p14="http://schemas.microsoft.com/office/powerpoint/2010/main" val="264110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10111C-51BF-4BF1-BE80-CB58114A1992}"/>
              </a:ext>
            </a:extLst>
          </p:cNvPr>
          <p:cNvSpPr>
            <a:spLocks noGrp="1"/>
          </p:cNvSpPr>
          <p:nvPr>
            <p:ph type="body" sz="quarter" idx="11"/>
          </p:nvPr>
        </p:nvSpPr>
        <p:spPr/>
        <p:txBody>
          <a:bodyPr/>
          <a:lstStyle/>
          <a:p>
            <a:r>
              <a:rPr lang="en-US" altLang="zh-CN" dirty="0"/>
              <a:t>03 </a:t>
            </a:r>
            <a:r>
              <a:rPr lang="zh-CN" altLang="en-US" dirty="0"/>
              <a:t>电路</a:t>
            </a:r>
            <a:r>
              <a:rPr lang="en-US" altLang="zh-CN" dirty="0"/>
              <a:t>RTL</a:t>
            </a:r>
            <a:r>
              <a:rPr lang="zh-CN" altLang="en-US" dirty="0"/>
              <a:t>模型与仿真验证</a:t>
            </a:r>
          </a:p>
        </p:txBody>
      </p:sp>
      <p:sp>
        <p:nvSpPr>
          <p:cNvPr id="5" name="文本占位符 4">
            <a:extLst>
              <a:ext uri="{FF2B5EF4-FFF2-40B4-BE49-F238E27FC236}">
                <a16:creationId xmlns:a16="http://schemas.microsoft.com/office/drawing/2014/main" id="{3EFD506C-619D-41E3-B8C5-637A8BB10B21}"/>
              </a:ext>
            </a:extLst>
          </p:cNvPr>
          <p:cNvSpPr>
            <a:spLocks noGrp="1"/>
          </p:cNvSpPr>
          <p:nvPr>
            <p:ph type="body" sz="quarter" idx="14"/>
          </p:nvPr>
        </p:nvSpPr>
        <p:spPr/>
        <p:txBody>
          <a:bodyPr/>
          <a:lstStyle/>
          <a:p>
            <a:r>
              <a:rPr lang="zh-CN" altLang="en-US" dirty="0"/>
              <a:t>验证结果</a:t>
            </a:r>
            <a:endParaRPr lang="en-US" altLang="zh-CN" dirty="0"/>
          </a:p>
          <a:p>
            <a:pPr marL="0" indent="0">
              <a:buNone/>
            </a:pPr>
            <a:r>
              <a:rPr lang="en-US" altLang="zh-CN" dirty="0"/>
              <a:t>   </a:t>
            </a:r>
            <a:r>
              <a:rPr lang="en-US" altLang="zh-CN" dirty="0">
                <a:latin typeface="+mn-ea"/>
              </a:rPr>
              <a:t>ME</a:t>
            </a:r>
            <a:r>
              <a:rPr lang="zh-CN" altLang="en-US" dirty="0">
                <a:latin typeface="+mn-ea"/>
              </a:rPr>
              <a:t>功能单一，即得到正确的</a:t>
            </a:r>
            <a:r>
              <a:rPr lang="en-US" altLang="zh-CN" dirty="0">
                <a:latin typeface="+mn-ea"/>
              </a:rPr>
              <a:t>sad</a:t>
            </a:r>
            <a:r>
              <a:rPr lang="zh-CN" altLang="en-US" dirty="0">
                <a:latin typeface="+mn-ea"/>
              </a:rPr>
              <a:t>值及对应的运动向量</a:t>
            </a:r>
            <a:endParaRPr lang="en-US" altLang="zh-CN" dirty="0">
              <a:latin typeface="+mn-ea"/>
            </a:endParaRPr>
          </a:p>
          <a:p>
            <a:pPr marL="0" indent="0">
              <a:buNone/>
            </a:pPr>
            <a:r>
              <a:rPr lang="en-US" altLang="zh-CN" kern="100" dirty="0">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对于我们的设计而言最需要关心的</a:t>
            </a:r>
            <a:r>
              <a:rPr lang="en-US" altLang="zh-CN" sz="1800" kern="100" dirty="0">
                <a:effectLst/>
                <a:latin typeface="+mn-ea"/>
                <a:cs typeface="Times New Roman" panose="02020603050405020304" pitchFamily="18" charset="0"/>
              </a:rPr>
              <a:t>SAD</a:t>
            </a:r>
            <a:r>
              <a:rPr lang="zh-CN" altLang="zh-CN" sz="1800" kern="100" dirty="0">
                <a:effectLst/>
                <a:latin typeface="+mn-ea"/>
                <a:cs typeface="Times New Roman" panose="02020603050405020304" pitchFamily="18" charset="0"/>
              </a:rPr>
              <a:t>值是</a:t>
            </a:r>
            <a:r>
              <a:rPr lang="en-US" altLang="zh-CN" sz="1800" kern="100" dirty="0">
                <a:effectLst/>
                <a:latin typeface="+mn-ea"/>
                <a:cs typeface="Times New Roman" panose="02020603050405020304" pitchFamily="18" charset="0"/>
              </a:rPr>
              <a:t>:</a:t>
            </a:r>
          </a:p>
          <a:p>
            <a:pPr marL="0" indent="0">
              <a:buNone/>
            </a:pP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第一个</a:t>
            </a:r>
            <a:r>
              <a:rPr lang="en-US" altLang="zh-CN" sz="1800" kern="100" dirty="0">
                <a:latin typeface="+mn-ea"/>
                <a:cs typeface="Times New Roman" panose="02020603050405020304" pitchFamily="18" charset="0"/>
              </a:rPr>
              <a:t>(</a:t>
            </a:r>
            <a:r>
              <a:rPr lang="zh-CN" altLang="zh-CN" sz="1800" kern="100" dirty="0">
                <a:effectLst/>
                <a:latin typeface="+mn-ea"/>
                <a:cs typeface="Times New Roman" panose="02020603050405020304" pitchFamily="18" charset="0"/>
              </a:rPr>
              <a:t>第一个错说明计算方式或者数据流整体存在问题或者仅仅准备阶段的处理存在问题</a:t>
            </a:r>
            <a:r>
              <a:rPr lang="en-US" altLang="zh-CN" sz="1800" kern="100" dirty="0">
                <a:latin typeface="+mn-ea"/>
                <a:cs typeface="Times New Roman" panose="02020603050405020304" pitchFamily="18" charset="0"/>
              </a:rPr>
              <a:t>);</a:t>
            </a:r>
          </a:p>
          <a:p>
            <a:pPr marL="0" indent="0">
              <a:buNone/>
            </a:pPr>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第二三个</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如果错说明准备阶段之后的处理存在问题</a:t>
            </a:r>
            <a:r>
              <a:rPr lang="en-US" altLang="zh-CN" sz="1800" kern="100" dirty="0">
                <a:effectLst/>
                <a:latin typeface="+mn-ea"/>
                <a:cs typeface="Times New Roman" panose="02020603050405020304" pitchFamily="18" charset="0"/>
              </a:rPr>
              <a:t>)</a:t>
            </a:r>
          </a:p>
          <a:p>
            <a:pPr marL="0" indent="0">
              <a:buNone/>
            </a:pPr>
            <a:r>
              <a:rPr lang="en-US" altLang="zh-CN" sz="1800" kern="100" dirty="0">
                <a:latin typeface="+mn-ea"/>
                <a:cs typeface="Times New Roman" panose="02020603050405020304" pitchFamily="18" charset="0"/>
              </a:rPr>
              <a:t>        </a:t>
            </a:r>
            <a:r>
              <a:rPr lang="zh-CN" altLang="en-US" sz="1800" kern="100" dirty="0">
                <a:latin typeface="+mn-ea"/>
                <a:cs typeface="Times New Roman" panose="02020603050405020304" pitchFamily="18" charset="0"/>
              </a:rPr>
              <a:t>第二行的前三个</a:t>
            </a:r>
            <a:r>
              <a:rPr lang="en-US" altLang="zh-CN" sz="1800" kern="100" dirty="0">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如果错说明换行时的操作存在问题</a:t>
            </a:r>
            <a:r>
              <a:rPr lang="en-US" altLang="zh-CN" sz="1800" kern="100" dirty="0">
                <a:effectLst/>
                <a:latin typeface="+mn-ea"/>
                <a:cs typeface="Times New Roman" panose="02020603050405020304" pitchFamily="18" charset="0"/>
              </a:rPr>
              <a:t>)</a:t>
            </a:r>
          </a:p>
          <a:p>
            <a:pPr marL="0" indent="0">
              <a:buNone/>
            </a:pPr>
            <a:r>
              <a:rPr lang="en-US" altLang="zh-CN" sz="1800" kern="100" dirty="0">
                <a:latin typeface="+mn-ea"/>
                <a:cs typeface="Times New Roman" panose="02020603050405020304" pitchFamily="18" charset="0"/>
              </a:rPr>
              <a:t>   </a:t>
            </a:r>
            <a:r>
              <a:rPr lang="zh-CN" altLang="en-US" sz="1800" kern="100" dirty="0">
                <a:latin typeface="+mn-ea"/>
                <a:cs typeface="Times New Roman" panose="02020603050405020304" pitchFamily="18" charset="0"/>
              </a:rPr>
              <a:t>仿真失败的点也都出在这些点上。</a:t>
            </a:r>
            <a:endParaRPr lang="en-US" altLang="zh-CN" sz="1800" kern="100" dirty="0">
              <a:latin typeface="+mn-ea"/>
              <a:cs typeface="Times New Roman" panose="02020603050405020304" pitchFamily="18" charset="0"/>
            </a:endParaRPr>
          </a:p>
          <a:p>
            <a:pPr marL="0" indent="0">
              <a:buNone/>
            </a:pPr>
            <a:r>
              <a:rPr lang="en-US" altLang="zh-CN" sz="1800" kern="100" dirty="0">
                <a:latin typeface="+mn-ea"/>
                <a:cs typeface="Times New Roman" panose="02020603050405020304" pitchFamily="18" charset="0"/>
              </a:rPr>
              <a:t>   </a:t>
            </a:r>
            <a:r>
              <a:rPr lang="zh-CN" altLang="en-US" sz="1800" kern="100" dirty="0">
                <a:latin typeface="+mn-ea"/>
                <a:cs typeface="Times New Roman" panose="02020603050405020304" pitchFamily="18" charset="0"/>
              </a:rPr>
              <a:t>完成</a:t>
            </a:r>
            <a:r>
              <a:rPr lang="en-US" altLang="zh-CN" sz="1800" kern="100" dirty="0">
                <a:latin typeface="+mn-ea"/>
                <a:cs typeface="Times New Roman" panose="02020603050405020304" pitchFamily="18" charset="0"/>
              </a:rPr>
              <a:t>sad</a:t>
            </a:r>
            <a:r>
              <a:rPr lang="zh-CN" altLang="en-US" sz="1800" kern="100" dirty="0">
                <a:latin typeface="+mn-ea"/>
                <a:cs typeface="Times New Roman" panose="02020603050405020304" pitchFamily="18" charset="0"/>
              </a:rPr>
              <a:t>仿真验证后，也对</a:t>
            </a:r>
            <a:r>
              <a:rPr lang="en-US" altLang="zh-CN" sz="1800" kern="100" dirty="0">
                <a:latin typeface="+mn-ea"/>
                <a:cs typeface="Times New Roman" panose="02020603050405020304" pitchFamily="18" charset="0"/>
              </a:rPr>
              <a:t>reset</a:t>
            </a:r>
            <a:r>
              <a:rPr lang="zh-CN" altLang="en-US" sz="1800" kern="100" dirty="0">
                <a:latin typeface="+mn-ea"/>
                <a:cs typeface="Times New Roman" panose="02020603050405020304" pitchFamily="18" charset="0"/>
              </a:rPr>
              <a:t>进行了验证。</a:t>
            </a:r>
            <a:endParaRPr lang="en-US" altLang="zh-CN" sz="1800" kern="100" dirty="0">
              <a:latin typeface="+mn-ea"/>
              <a:cs typeface="Times New Roman" panose="02020603050405020304" pitchFamily="18" charset="0"/>
            </a:endParaRPr>
          </a:p>
          <a:p>
            <a:pPr marL="0" indent="0">
              <a:buNone/>
            </a:pPr>
            <a:endParaRPr lang="en-US" altLang="zh-CN" sz="1800" kern="100" dirty="0">
              <a:latin typeface="+mn-ea"/>
              <a:cs typeface="Times New Roman" panose="02020603050405020304" pitchFamily="18" charset="0"/>
            </a:endParaRPr>
          </a:p>
          <a:p>
            <a:pPr marL="0" indent="0" algn="ctr">
              <a:buNone/>
            </a:pPr>
            <a:r>
              <a:rPr lang="en-US" altLang="zh-CN" sz="1800" kern="100" dirty="0">
                <a:latin typeface="+mn-ea"/>
                <a:cs typeface="Times New Roman" panose="02020603050405020304" pitchFamily="18" charset="0"/>
              </a:rPr>
              <a:t>   </a:t>
            </a:r>
            <a:r>
              <a:rPr lang="zh-CN" altLang="en-US" sz="2400" b="1" kern="100" dirty="0">
                <a:latin typeface="+mn-ea"/>
                <a:cs typeface="Times New Roman" panose="02020603050405020304" pitchFamily="18" charset="0"/>
              </a:rPr>
              <a:t>设计最后结果与参考结果完全一致！</a:t>
            </a:r>
            <a:endParaRPr lang="zh-CN" altLang="en-US" sz="2400" b="1" dirty="0">
              <a:latin typeface="+mn-ea"/>
            </a:endParaRPr>
          </a:p>
        </p:txBody>
      </p:sp>
      <p:sp>
        <p:nvSpPr>
          <p:cNvPr id="6" name="文本占位符 2">
            <a:extLst>
              <a:ext uri="{FF2B5EF4-FFF2-40B4-BE49-F238E27FC236}">
                <a16:creationId xmlns:a16="http://schemas.microsoft.com/office/drawing/2014/main" id="{2E38718F-4FE4-3997-0A38-7D2747085260}"/>
              </a:ext>
            </a:extLst>
          </p:cNvPr>
          <p:cNvSpPr txBox="1">
            <a:spLocks/>
          </p:cNvSpPr>
          <p:nvPr/>
        </p:nvSpPr>
        <p:spPr>
          <a:xfrm>
            <a:off x="471456" y="6591300"/>
            <a:ext cx="4151344" cy="41910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80766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barn(inVertical)">
                                      <p:cBhvr>
                                        <p:cTn id="2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sz="3600" b="1" dirty="0">
                <a:solidFill>
                  <a:schemeClr val="accent2"/>
                </a:solidFill>
              </a:rPr>
              <a:t>电路逻辑综合策略与结果</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684" r="21684"/>
          <a:stretch>
            <a:fillRect/>
          </a:stretch>
        </p:blipFill>
        <p:spPr/>
      </p:pic>
      <p:sp>
        <p:nvSpPr>
          <p:cNvPr id="2" name="文本框 1">
            <a:extLst>
              <a:ext uri="{FF2B5EF4-FFF2-40B4-BE49-F238E27FC236}">
                <a16:creationId xmlns:a16="http://schemas.microsoft.com/office/drawing/2014/main" id="{8C589095-6613-47B2-BA69-FE751990A36F}"/>
              </a:ext>
            </a:extLst>
          </p:cNvPr>
          <p:cNvSpPr txBox="1"/>
          <p:nvPr/>
        </p:nvSpPr>
        <p:spPr>
          <a:xfrm>
            <a:off x="7516141" y="4808375"/>
            <a:ext cx="2920754" cy="369332"/>
          </a:xfrm>
          <a:prstGeom prst="rect">
            <a:avLst/>
          </a:prstGeom>
          <a:noFill/>
        </p:spPr>
        <p:txBody>
          <a:bodyPr wrap="square" rtlCol="0">
            <a:spAutoFit/>
          </a:bodyPr>
          <a:lstStyle/>
          <a:p>
            <a:pPr algn="ctr"/>
            <a:r>
              <a:rPr lang="zh-CN" altLang="en-US" dirty="0">
                <a:solidFill>
                  <a:schemeClr val="accent2"/>
                </a:solidFill>
              </a:rPr>
              <a:t>汇报人：林羽</a:t>
            </a:r>
          </a:p>
        </p:txBody>
      </p:sp>
    </p:spTree>
    <p:extLst>
      <p:ext uri="{BB962C8B-B14F-4D97-AF65-F5344CB8AC3E}">
        <p14:creationId xmlns:p14="http://schemas.microsoft.com/office/powerpoint/2010/main" val="1715269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305391-6E29-4E7D-B115-1882803BC5EF}"/>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605650E1-67C5-4CE2-AEBB-8F3FAEE09D03}"/>
              </a:ext>
            </a:extLst>
          </p:cNvPr>
          <p:cNvSpPr>
            <a:spLocks noGrp="1"/>
          </p:cNvSpPr>
          <p:nvPr>
            <p:ph type="body" sz="quarter" idx="14"/>
          </p:nvPr>
        </p:nvSpPr>
        <p:spPr/>
        <p:txBody>
          <a:bodyPr/>
          <a:lstStyle/>
          <a:p>
            <a:pPr marL="457200" indent="-457200">
              <a:buFont typeface="+mj-lt"/>
              <a:buAutoNum type="arabicPeriod"/>
            </a:pPr>
            <a:r>
              <a:rPr lang="zh-CN" altLang="en-US" dirty="0">
                <a:latin typeface="+mn-ea"/>
              </a:rPr>
              <a:t>环境设置</a:t>
            </a:r>
            <a:endParaRPr lang="en-US" altLang="zh-CN" dirty="0">
              <a:latin typeface="+mn-ea"/>
            </a:endParaRPr>
          </a:p>
          <a:p>
            <a:pPr marL="457200" indent="-457200">
              <a:buFont typeface="+mj-lt"/>
              <a:buAutoNum type="arabicPeriod"/>
            </a:pPr>
            <a:r>
              <a:rPr lang="zh-CN" altLang="en-US" dirty="0">
                <a:latin typeface="+mn-ea"/>
              </a:rPr>
              <a:t>生成门级网表</a:t>
            </a:r>
            <a:endParaRPr lang="en-US" altLang="zh-CN" dirty="0">
              <a:latin typeface="+mn-ea"/>
            </a:endParaRPr>
          </a:p>
          <a:p>
            <a:pPr marL="457200" indent="-457200">
              <a:buFont typeface="+mj-lt"/>
              <a:buAutoNum type="arabicPeriod"/>
            </a:pPr>
            <a:r>
              <a:rPr lang="zh-CN" altLang="en-US" dirty="0">
                <a:latin typeface="+mn-ea"/>
              </a:rPr>
              <a:t>添加约束</a:t>
            </a:r>
            <a:endParaRPr lang="en-US" altLang="zh-CN" dirty="0">
              <a:latin typeface="+mn-ea"/>
            </a:endParaRPr>
          </a:p>
          <a:p>
            <a:pPr marL="457200" indent="-457200">
              <a:buFont typeface="+mj-lt"/>
              <a:buAutoNum type="arabicPeriod"/>
            </a:pPr>
            <a:r>
              <a:rPr lang="zh-CN" altLang="en-US" dirty="0">
                <a:latin typeface="+mn-ea"/>
              </a:rPr>
              <a:t>综合结果</a:t>
            </a:r>
          </a:p>
        </p:txBody>
      </p:sp>
    </p:spTree>
    <p:extLst>
      <p:ext uri="{BB962C8B-B14F-4D97-AF65-F5344CB8AC3E}">
        <p14:creationId xmlns:p14="http://schemas.microsoft.com/office/powerpoint/2010/main" val="579277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sz="4000" b="1" dirty="0">
                <a:solidFill>
                  <a:schemeClr val="accent2"/>
                </a:solidFill>
              </a:rPr>
              <a:t>设计简介及设计分工</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684" r="21684"/>
          <a:stretch>
            <a:fillRect/>
          </a:stretch>
        </p:blipFill>
        <p:spPr/>
      </p:pic>
      <p:sp>
        <p:nvSpPr>
          <p:cNvPr id="2" name="文本框 1">
            <a:extLst>
              <a:ext uri="{FF2B5EF4-FFF2-40B4-BE49-F238E27FC236}">
                <a16:creationId xmlns:a16="http://schemas.microsoft.com/office/drawing/2014/main" id="{8C589095-6613-47B2-BA69-FE751990A36F}"/>
              </a:ext>
            </a:extLst>
          </p:cNvPr>
          <p:cNvSpPr txBox="1"/>
          <p:nvPr/>
        </p:nvSpPr>
        <p:spPr>
          <a:xfrm>
            <a:off x="7516141" y="4808375"/>
            <a:ext cx="2920754" cy="369332"/>
          </a:xfrm>
          <a:prstGeom prst="rect">
            <a:avLst/>
          </a:prstGeom>
          <a:noFill/>
        </p:spPr>
        <p:txBody>
          <a:bodyPr wrap="square" rtlCol="0">
            <a:spAutoFit/>
          </a:bodyPr>
          <a:lstStyle/>
          <a:p>
            <a:pPr algn="ctr"/>
            <a:r>
              <a:rPr lang="zh-CN" altLang="en-US" dirty="0">
                <a:solidFill>
                  <a:schemeClr val="accent2"/>
                </a:solidFill>
              </a:rPr>
              <a:t>汇报人：冯洪</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E9C6EB-F994-46B2-83BE-9862B643A7D4}"/>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44020E16-3A09-4514-A06E-78EE469AC2E1}"/>
              </a:ext>
            </a:extLst>
          </p:cNvPr>
          <p:cNvSpPr>
            <a:spLocks noGrp="1"/>
          </p:cNvSpPr>
          <p:nvPr>
            <p:ph type="body" sz="quarter" idx="14"/>
          </p:nvPr>
        </p:nvSpPr>
        <p:spPr/>
        <p:txBody>
          <a:bodyPr/>
          <a:lstStyle/>
          <a:p>
            <a:r>
              <a:rPr lang="zh-CN" altLang="en-US" dirty="0"/>
              <a:t>环境设置</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4508ABA3-2F79-413F-8DF6-FB45C1BEFE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32343" y="2166717"/>
            <a:ext cx="11341569" cy="1191261"/>
          </a:xfrm>
          <a:prstGeom prst="rect">
            <a:avLst/>
          </a:prstGeom>
          <a:noFill/>
          <a:ln>
            <a:noFill/>
          </a:ln>
        </p:spPr>
      </p:pic>
      <p:sp>
        <p:nvSpPr>
          <p:cNvPr id="7" name="文本框 6">
            <a:extLst>
              <a:ext uri="{FF2B5EF4-FFF2-40B4-BE49-F238E27FC236}">
                <a16:creationId xmlns:a16="http://schemas.microsoft.com/office/drawing/2014/main" id="{B4C233AE-9414-4FC3-AA85-01FCD152428B}"/>
              </a:ext>
            </a:extLst>
          </p:cNvPr>
          <p:cNvSpPr txBox="1"/>
          <p:nvPr/>
        </p:nvSpPr>
        <p:spPr>
          <a:xfrm>
            <a:off x="432343" y="4042409"/>
            <a:ext cx="11028729" cy="646331"/>
          </a:xfrm>
          <a:prstGeom prst="rect">
            <a:avLst/>
          </a:prstGeom>
          <a:noFill/>
        </p:spPr>
        <p:txBody>
          <a:bodyPr wrap="square" rtlCol="0">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accent2"/>
                </a:solidFill>
                <a:effectLst/>
                <a:latin typeface="+mn-ea"/>
                <a:cs typeface="Times New Roman" panose="02020603050405020304" pitchFamily="18" charset="0"/>
              </a:rPr>
              <a:t>在综合前我们需要添加逻辑综合所需的</a:t>
            </a:r>
            <a:r>
              <a:rPr lang="en-US" altLang="zh-CN" sz="1800" kern="100" dirty="0">
                <a:solidFill>
                  <a:schemeClr val="accent2"/>
                </a:solidFill>
                <a:effectLst/>
                <a:latin typeface="+mn-ea"/>
                <a:cs typeface="Times New Roman" panose="02020603050405020304" pitchFamily="18" charset="0"/>
              </a:rPr>
              <a:t>link library</a:t>
            </a:r>
            <a:r>
              <a:rPr lang="zh-CN" altLang="zh-CN" sz="1800" kern="100" dirty="0">
                <a:solidFill>
                  <a:schemeClr val="accent2"/>
                </a:solidFill>
                <a:effectLst/>
                <a:latin typeface="+mn-ea"/>
                <a:cs typeface="Times New Roman" panose="02020603050405020304" pitchFamily="18" charset="0"/>
              </a:rPr>
              <a:t>、</a:t>
            </a:r>
            <a:r>
              <a:rPr lang="en-US" altLang="zh-CN" sz="1800" kern="100" dirty="0">
                <a:solidFill>
                  <a:schemeClr val="accent2"/>
                </a:solidFill>
                <a:effectLst/>
                <a:latin typeface="+mn-ea"/>
                <a:cs typeface="Times New Roman" panose="02020603050405020304" pitchFamily="18" charset="0"/>
              </a:rPr>
              <a:t>target library</a:t>
            </a:r>
            <a:r>
              <a:rPr lang="zh-CN" altLang="zh-CN" sz="1800" kern="100" dirty="0">
                <a:solidFill>
                  <a:schemeClr val="accent2"/>
                </a:solidFill>
                <a:effectLst/>
                <a:latin typeface="+mn-ea"/>
                <a:cs typeface="Times New Roman" panose="02020603050405020304" pitchFamily="18" charset="0"/>
              </a:rPr>
              <a:t>、</a:t>
            </a:r>
            <a:r>
              <a:rPr lang="en-US" altLang="zh-CN" sz="1800" kern="100" dirty="0">
                <a:solidFill>
                  <a:schemeClr val="accent2"/>
                </a:solidFill>
                <a:effectLst/>
                <a:latin typeface="+mn-ea"/>
                <a:cs typeface="Times New Roman" panose="02020603050405020304" pitchFamily="18" charset="0"/>
              </a:rPr>
              <a:t>symbol library</a:t>
            </a:r>
            <a:r>
              <a:rPr lang="zh-CN" altLang="zh-CN" sz="1800" kern="100" dirty="0">
                <a:solidFill>
                  <a:schemeClr val="accent2"/>
                </a:solidFill>
                <a:effectLst/>
                <a:latin typeface="+mn-ea"/>
                <a:cs typeface="Times New Roman" panose="02020603050405020304" pitchFamily="18" charset="0"/>
              </a:rPr>
              <a:t>库文件和</a:t>
            </a:r>
            <a:r>
              <a:rPr lang="en-US" altLang="zh-CN" sz="1800" kern="100" dirty="0">
                <a:solidFill>
                  <a:schemeClr val="accent2"/>
                </a:solidFill>
                <a:effectLst/>
                <a:latin typeface="+mn-ea"/>
                <a:cs typeface="Times New Roman" panose="02020603050405020304" pitchFamily="18" charset="0"/>
              </a:rPr>
              <a:t>RTL code</a:t>
            </a:r>
            <a:r>
              <a:rPr lang="zh-CN" altLang="zh-CN" sz="1800" kern="100" dirty="0">
                <a:solidFill>
                  <a:schemeClr val="accent2"/>
                </a:solidFill>
                <a:effectLst/>
                <a:latin typeface="+mn-ea"/>
                <a:cs typeface="Times New Roman" panose="02020603050405020304" pitchFamily="18" charset="0"/>
              </a:rPr>
              <a:t>中使用的</a:t>
            </a:r>
            <a:r>
              <a:rPr lang="en-US" altLang="zh-CN" sz="1800" kern="100" dirty="0">
                <a:solidFill>
                  <a:schemeClr val="accent2"/>
                </a:solidFill>
                <a:effectLst/>
                <a:latin typeface="+mn-ea"/>
                <a:cs typeface="Times New Roman" panose="02020603050405020304" pitchFamily="18" charset="0"/>
              </a:rPr>
              <a:t>SRAM</a:t>
            </a:r>
            <a:r>
              <a:rPr lang="zh-CN" altLang="zh-CN" sz="1800" kern="100" dirty="0">
                <a:solidFill>
                  <a:schemeClr val="accent2"/>
                </a:solidFill>
                <a:effectLst/>
                <a:latin typeface="+mn-ea"/>
                <a:cs typeface="Times New Roman" panose="02020603050405020304" pitchFamily="18" charset="0"/>
              </a:rPr>
              <a:t>的库文件， 以及他们对应的搜索路径。同时将</a:t>
            </a:r>
            <a:r>
              <a:rPr lang="en-US" altLang="zh-CN" sz="1800" kern="100" dirty="0">
                <a:solidFill>
                  <a:schemeClr val="accent2"/>
                </a:solidFill>
                <a:effectLst/>
                <a:latin typeface="+mn-ea"/>
                <a:cs typeface="Times New Roman" panose="02020603050405020304" pitchFamily="18" charset="0"/>
              </a:rPr>
              <a:t>SRAM</a:t>
            </a:r>
            <a:r>
              <a:rPr lang="zh-CN" altLang="zh-CN" sz="1800" kern="100" dirty="0">
                <a:solidFill>
                  <a:schemeClr val="accent2"/>
                </a:solidFill>
                <a:effectLst/>
                <a:latin typeface="+mn-ea"/>
                <a:cs typeface="Times New Roman" panose="02020603050405020304" pitchFamily="18" charset="0"/>
              </a:rPr>
              <a:t>库的</a:t>
            </a:r>
            <a:r>
              <a:rPr lang="en-US" altLang="zh-CN" sz="1800" kern="100" dirty="0">
                <a:solidFill>
                  <a:schemeClr val="accent2"/>
                </a:solidFill>
                <a:effectLst/>
                <a:latin typeface="+mn-ea"/>
                <a:cs typeface="Times New Roman" panose="02020603050405020304" pitchFamily="18" charset="0"/>
              </a:rPr>
              <a:t>.</a:t>
            </a:r>
            <a:r>
              <a:rPr lang="en-US" altLang="zh-CN" sz="1800" kern="100" dirty="0" err="1">
                <a:solidFill>
                  <a:schemeClr val="accent2"/>
                </a:solidFill>
                <a:effectLst/>
                <a:latin typeface="+mn-ea"/>
                <a:cs typeface="Times New Roman" panose="02020603050405020304" pitchFamily="18" charset="0"/>
              </a:rPr>
              <a:t>db</a:t>
            </a:r>
            <a:r>
              <a:rPr lang="zh-CN" altLang="zh-CN" sz="1800" kern="100" dirty="0">
                <a:solidFill>
                  <a:schemeClr val="accent2"/>
                </a:solidFill>
                <a:effectLst/>
                <a:latin typeface="+mn-ea"/>
                <a:cs typeface="Times New Roman" panose="02020603050405020304" pitchFamily="18" charset="0"/>
              </a:rPr>
              <a:t>文件拷贝至搜索路径下。</a:t>
            </a:r>
            <a:endParaRPr lang="zh-CN" altLang="en-US" dirty="0">
              <a:solidFill>
                <a:schemeClr val="accent2"/>
              </a:solidFill>
              <a:latin typeface="+mn-ea"/>
            </a:endParaRPr>
          </a:p>
        </p:txBody>
      </p:sp>
    </p:spTree>
    <p:extLst>
      <p:ext uri="{BB962C8B-B14F-4D97-AF65-F5344CB8AC3E}">
        <p14:creationId xmlns:p14="http://schemas.microsoft.com/office/powerpoint/2010/main" val="4293198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01F4DC-08FB-4016-AF5D-AF7DDB6C2728}"/>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0F53A2CE-F010-46DE-8BEE-D61C6CAE3DB7}"/>
              </a:ext>
            </a:extLst>
          </p:cNvPr>
          <p:cNvSpPr>
            <a:spLocks noGrp="1"/>
          </p:cNvSpPr>
          <p:nvPr>
            <p:ph type="body" sz="quarter" idx="14"/>
          </p:nvPr>
        </p:nvSpPr>
        <p:spPr/>
        <p:txBody>
          <a:bodyPr/>
          <a:lstStyle/>
          <a:p>
            <a:r>
              <a:rPr lang="zh-CN" altLang="en-US" dirty="0"/>
              <a:t>生成门级网表</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D6C138BB-67B9-4E55-BB98-783B59AB59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096782" y="1814875"/>
            <a:ext cx="5998436" cy="2180077"/>
          </a:xfrm>
          <a:prstGeom prst="rect">
            <a:avLst/>
          </a:prstGeom>
          <a:noFill/>
          <a:ln>
            <a:noFill/>
          </a:ln>
        </p:spPr>
      </p:pic>
      <p:sp>
        <p:nvSpPr>
          <p:cNvPr id="8" name="文本框 7">
            <a:extLst>
              <a:ext uri="{FF2B5EF4-FFF2-40B4-BE49-F238E27FC236}">
                <a16:creationId xmlns:a16="http://schemas.microsoft.com/office/drawing/2014/main" id="{EEA1C93D-AA9F-4C80-A0B3-6FC27785C593}"/>
              </a:ext>
            </a:extLst>
          </p:cNvPr>
          <p:cNvSpPr txBox="1"/>
          <p:nvPr/>
        </p:nvSpPr>
        <p:spPr>
          <a:xfrm>
            <a:off x="650735" y="4234440"/>
            <a:ext cx="8724083" cy="1477328"/>
          </a:xfrm>
          <a:prstGeom prst="rect">
            <a:avLst/>
          </a:prstGeom>
          <a:noFill/>
        </p:spPr>
        <p:txBody>
          <a:bodyPr wrap="square">
            <a:spAutoFit/>
          </a:bodyPr>
          <a:lstStyle/>
          <a:p>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accent2"/>
                </a:solidFill>
                <a:effectLst/>
                <a:latin typeface="+mn-ea"/>
                <a:cs typeface="Times New Roman" panose="02020603050405020304" pitchFamily="18" charset="0"/>
              </a:rPr>
              <a:t>在生成门级网表前，我们需要对</a:t>
            </a:r>
            <a:r>
              <a:rPr lang="en-US" altLang="zh-CN" sz="1800" kern="100" dirty="0">
                <a:solidFill>
                  <a:schemeClr val="accent2"/>
                </a:solidFill>
                <a:effectLst/>
                <a:latin typeface="+mn-ea"/>
                <a:cs typeface="Times New Roman" panose="02020603050405020304" pitchFamily="18" charset="0"/>
              </a:rPr>
              <a:t>RTL code</a:t>
            </a:r>
            <a:r>
              <a:rPr lang="zh-CN" altLang="zh-CN" sz="1800" kern="100" dirty="0">
                <a:solidFill>
                  <a:schemeClr val="accent2"/>
                </a:solidFill>
                <a:effectLst/>
                <a:latin typeface="+mn-ea"/>
                <a:cs typeface="Times New Roman" panose="02020603050405020304" pitchFamily="18" charset="0"/>
              </a:rPr>
              <a:t>顶层文件进行</a:t>
            </a:r>
            <a:r>
              <a:rPr lang="en-US" altLang="zh-CN" sz="1800" kern="100" dirty="0">
                <a:solidFill>
                  <a:schemeClr val="accent2"/>
                </a:solidFill>
                <a:effectLst/>
                <a:latin typeface="+mn-ea"/>
                <a:cs typeface="Times New Roman" panose="02020603050405020304" pitchFamily="18" charset="0"/>
              </a:rPr>
              <a:t>I/O PAD</a:t>
            </a:r>
            <a:r>
              <a:rPr lang="zh-CN" altLang="zh-CN" sz="1800" kern="100" dirty="0">
                <a:solidFill>
                  <a:schemeClr val="accent2"/>
                </a:solidFill>
                <a:effectLst/>
                <a:latin typeface="+mn-ea"/>
                <a:cs typeface="Times New Roman" panose="02020603050405020304" pitchFamily="18" charset="0"/>
              </a:rPr>
              <a:t>的封装，即在</a:t>
            </a:r>
            <a:r>
              <a:rPr lang="en-US" altLang="zh-CN" sz="1800" kern="100" dirty="0">
                <a:solidFill>
                  <a:schemeClr val="accent2"/>
                </a:solidFill>
                <a:effectLst/>
                <a:latin typeface="+mn-ea"/>
                <a:cs typeface="Times New Roman" panose="02020603050405020304" pitchFamily="18" charset="0"/>
              </a:rPr>
              <a:t>me266_chip.v</a:t>
            </a:r>
            <a:r>
              <a:rPr lang="zh-CN" altLang="zh-CN" sz="1800" kern="100" dirty="0">
                <a:solidFill>
                  <a:schemeClr val="accent2"/>
                </a:solidFill>
                <a:effectLst/>
                <a:latin typeface="+mn-ea"/>
                <a:cs typeface="Times New Roman" panose="02020603050405020304" pitchFamily="18" charset="0"/>
              </a:rPr>
              <a:t>中例化顶层文件和所有的</a:t>
            </a:r>
            <a:r>
              <a:rPr lang="en-US" altLang="zh-CN" sz="1800" kern="100" dirty="0">
                <a:solidFill>
                  <a:schemeClr val="accent2"/>
                </a:solidFill>
                <a:effectLst/>
                <a:latin typeface="+mn-ea"/>
                <a:cs typeface="Times New Roman" panose="02020603050405020304" pitchFamily="18" charset="0"/>
              </a:rPr>
              <a:t>I/O PAD</a:t>
            </a:r>
            <a:r>
              <a:rPr lang="zh-CN" altLang="zh-CN" sz="1800" kern="100" dirty="0">
                <a:solidFill>
                  <a:schemeClr val="accent2"/>
                </a:solidFill>
                <a:effectLst/>
                <a:latin typeface="+mn-ea"/>
                <a:cs typeface="Times New Roman" panose="02020603050405020304" pitchFamily="18" charset="0"/>
              </a:rPr>
              <a:t>（调用</a:t>
            </a:r>
            <a:r>
              <a:rPr lang="en-US" altLang="zh-CN" sz="1800" kern="100" dirty="0">
                <a:solidFill>
                  <a:schemeClr val="accent2"/>
                </a:solidFill>
                <a:effectLst/>
                <a:latin typeface="+mn-ea"/>
                <a:cs typeface="Times New Roman" panose="02020603050405020304" pitchFamily="18" charset="0"/>
              </a:rPr>
              <a:t>HPDWUW1416DGP</a:t>
            </a:r>
            <a:r>
              <a:rPr lang="zh-CN" altLang="zh-CN" sz="1800" kern="100" dirty="0">
                <a:solidFill>
                  <a:schemeClr val="accent2"/>
                </a:solidFill>
                <a:effectLst/>
                <a:latin typeface="+mn-ea"/>
                <a:cs typeface="Times New Roman" panose="02020603050405020304" pitchFamily="18" charset="0"/>
              </a:rPr>
              <a:t>库）。</a:t>
            </a:r>
            <a:endParaRPr lang="en-US" altLang="zh-CN" kern="100" dirty="0">
              <a:solidFill>
                <a:schemeClr val="accent2"/>
              </a:solidFill>
              <a:latin typeface="+mn-ea"/>
              <a:cs typeface="Times New Roman" panose="02020603050405020304" pitchFamily="18" charset="0"/>
            </a:endParaRPr>
          </a:p>
          <a:p>
            <a:r>
              <a:rPr lang="en-US" altLang="zh-CN" sz="1800" kern="100" dirty="0">
                <a:solidFill>
                  <a:schemeClr val="accent2"/>
                </a:solidFill>
                <a:effectLst/>
                <a:latin typeface="+mn-ea"/>
                <a:cs typeface="Times New Roman" panose="02020603050405020304" pitchFamily="18" charset="0"/>
              </a:rPr>
              <a:t>      </a:t>
            </a:r>
            <a:r>
              <a:rPr lang="zh-CN" altLang="zh-CN" sz="1800" kern="100" dirty="0">
                <a:solidFill>
                  <a:schemeClr val="accent2"/>
                </a:solidFill>
                <a:effectLst/>
                <a:latin typeface="+mn-ea"/>
                <a:cs typeface="Times New Roman" panose="02020603050405020304" pitchFamily="18" charset="0"/>
              </a:rPr>
              <a:t>完成封装文件的编写后，我们需要将所有的代码模块拷贝至对应</a:t>
            </a:r>
            <a:r>
              <a:rPr lang="en-US" altLang="zh-CN" sz="1800" kern="100" dirty="0" err="1">
                <a:solidFill>
                  <a:schemeClr val="accent2"/>
                </a:solidFill>
                <a:effectLst/>
                <a:latin typeface="+mn-ea"/>
                <a:cs typeface="Times New Roman" panose="02020603050405020304" pitchFamily="18" charset="0"/>
              </a:rPr>
              <a:t>trl</a:t>
            </a:r>
            <a:r>
              <a:rPr lang="zh-CN" altLang="zh-CN" sz="1800" kern="100" dirty="0">
                <a:solidFill>
                  <a:schemeClr val="accent2"/>
                </a:solidFill>
                <a:effectLst/>
                <a:latin typeface="+mn-ea"/>
                <a:cs typeface="Times New Roman" panose="02020603050405020304" pitchFamily="18" charset="0"/>
              </a:rPr>
              <a:t>代码路径下，并在</a:t>
            </a:r>
            <a:r>
              <a:rPr lang="en-US" altLang="zh-CN" sz="1800" kern="100" dirty="0">
                <a:solidFill>
                  <a:schemeClr val="accent2"/>
                </a:solidFill>
                <a:effectLst/>
                <a:latin typeface="+mn-ea"/>
                <a:cs typeface="Times New Roman" panose="02020603050405020304" pitchFamily="18" charset="0"/>
              </a:rPr>
              <a:t>dc</a:t>
            </a:r>
            <a:r>
              <a:rPr lang="zh-CN" altLang="zh-CN" sz="1800" kern="100" dirty="0">
                <a:solidFill>
                  <a:schemeClr val="accent2"/>
                </a:solidFill>
                <a:effectLst/>
                <a:latin typeface="+mn-ea"/>
                <a:cs typeface="Times New Roman" panose="02020603050405020304" pitchFamily="18" charset="0"/>
              </a:rPr>
              <a:t>中通过</a:t>
            </a:r>
            <a:r>
              <a:rPr lang="en-US" altLang="zh-CN" sz="1800" kern="100" dirty="0">
                <a:solidFill>
                  <a:schemeClr val="accent2"/>
                </a:solidFill>
                <a:effectLst/>
                <a:latin typeface="+mn-ea"/>
                <a:cs typeface="Times New Roman" panose="02020603050405020304" pitchFamily="18" charset="0"/>
              </a:rPr>
              <a:t>analyze </a:t>
            </a:r>
            <a:r>
              <a:rPr lang="zh-CN" altLang="zh-CN" sz="1800" kern="100" dirty="0">
                <a:solidFill>
                  <a:schemeClr val="accent2"/>
                </a:solidFill>
                <a:effectLst/>
                <a:latin typeface="+mn-ea"/>
                <a:cs typeface="Times New Roman" panose="02020603050405020304" pitchFamily="18" charset="0"/>
              </a:rPr>
              <a:t>函数读入文件。应当注意的是，各模块应该按照从底层到顶层的顺序读入。</a:t>
            </a:r>
            <a:r>
              <a:rPr lang="zh-CN" altLang="en-US" kern="100" dirty="0">
                <a:solidFill>
                  <a:schemeClr val="accent2"/>
                </a:solidFill>
                <a:latin typeface="+mn-ea"/>
                <a:cs typeface="Times New Roman" panose="02020603050405020304" pitchFamily="18" charset="0"/>
              </a:rPr>
              <a:t>完成模块读入后</a:t>
            </a:r>
            <a:r>
              <a:rPr lang="zh-CN" altLang="zh-CN" sz="1800" kern="100" dirty="0">
                <a:solidFill>
                  <a:schemeClr val="accent2"/>
                </a:solidFill>
                <a:effectLst/>
                <a:latin typeface="+mn-ea"/>
                <a:cs typeface="Times New Roman" panose="02020603050405020304" pitchFamily="18" charset="0"/>
              </a:rPr>
              <a:t>通过</a:t>
            </a:r>
            <a:r>
              <a:rPr lang="en-US" altLang="zh-CN" sz="1800" kern="100" dirty="0">
                <a:solidFill>
                  <a:schemeClr val="accent2"/>
                </a:solidFill>
                <a:effectLst/>
                <a:latin typeface="+mn-ea"/>
                <a:cs typeface="Times New Roman" panose="02020603050405020304" pitchFamily="18" charset="0"/>
              </a:rPr>
              <a:t>elaborate</a:t>
            </a:r>
            <a:r>
              <a:rPr lang="zh-CN" altLang="zh-CN" sz="1800" kern="100" dirty="0">
                <a:solidFill>
                  <a:schemeClr val="accent2"/>
                </a:solidFill>
                <a:effectLst/>
                <a:latin typeface="+mn-ea"/>
                <a:cs typeface="Times New Roman" panose="02020603050405020304" pitchFamily="18" charset="0"/>
              </a:rPr>
              <a:t>函数得到门级网表</a:t>
            </a:r>
            <a:r>
              <a:rPr lang="zh-CN" altLang="en-US" sz="1800" kern="100" dirty="0">
                <a:solidFill>
                  <a:schemeClr val="accent2"/>
                </a:solidFill>
                <a:effectLst/>
                <a:latin typeface="+mn-ea"/>
                <a:cs typeface="Times New Roman" panose="02020603050405020304" pitchFamily="18" charset="0"/>
              </a:rPr>
              <a:t>。</a:t>
            </a:r>
            <a:endParaRPr lang="zh-CN" altLang="en-US" dirty="0">
              <a:solidFill>
                <a:schemeClr val="accent2"/>
              </a:solidFill>
              <a:latin typeface="+mn-ea"/>
            </a:endParaRPr>
          </a:p>
        </p:txBody>
      </p:sp>
    </p:spTree>
    <p:extLst>
      <p:ext uri="{BB962C8B-B14F-4D97-AF65-F5344CB8AC3E}">
        <p14:creationId xmlns:p14="http://schemas.microsoft.com/office/powerpoint/2010/main" val="57178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26EAB-679C-47DE-881E-2015DFEC3A40}"/>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B5E7AD22-CEA7-4A4B-B6CB-EDEF0B8F5EFA}"/>
              </a:ext>
            </a:extLst>
          </p:cNvPr>
          <p:cNvSpPr>
            <a:spLocks noGrp="1"/>
          </p:cNvSpPr>
          <p:nvPr>
            <p:ph type="body" sz="quarter" idx="14"/>
          </p:nvPr>
        </p:nvSpPr>
        <p:spPr/>
        <p:txBody>
          <a:bodyPr/>
          <a:lstStyle/>
          <a:p>
            <a:r>
              <a:rPr lang="zh-CN" altLang="en-US" dirty="0"/>
              <a:t>生成门级网表</a:t>
            </a:r>
            <a:endParaRPr lang="en-US" altLang="zh-CN" dirty="0"/>
          </a:p>
          <a:p>
            <a:pPr marL="0" indent="0">
              <a:buNone/>
            </a:pPr>
            <a:r>
              <a:rPr lang="zh-CN" altLang="en-US" dirty="0"/>
              <a:t>   最终生成的门级网表如下</a:t>
            </a:r>
          </a:p>
        </p:txBody>
      </p:sp>
      <p:pic>
        <p:nvPicPr>
          <p:cNvPr id="6" name="图片 5">
            <a:extLst>
              <a:ext uri="{FF2B5EF4-FFF2-40B4-BE49-F238E27FC236}">
                <a16:creationId xmlns:a16="http://schemas.microsoft.com/office/drawing/2014/main" id="{27800A6C-F2AC-4569-9657-DB5C0607E2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71405" y="1817079"/>
            <a:ext cx="7887499" cy="4402563"/>
          </a:xfrm>
          <a:prstGeom prst="rect">
            <a:avLst/>
          </a:prstGeom>
          <a:noFill/>
          <a:ln>
            <a:noFill/>
          </a:ln>
        </p:spPr>
      </p:pic>
    </p:spTree>
    <p:extLst>
      <p:ext uri="{BB962C8B-B14F-4D97-AF65-F5344CB8AC3E}">
        <p14:creationId xmlns:p14="http://schemas.microsoft.com/office/powerpoint/2010/main" val="2300566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52E79C8-9DA7-45F6-96A2-A1FE2BEB576C}"/>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633FC90A-3D5E-4C86-A2A6-7C910C69FE6F}"/>
              </a:ext>
            </a:extLst>
          </p:cNvPr>
          <p:cNvSpPr>
            <a:spLocks noGrp="1"/>
          </p:cNvSpPr>
          <p:nvPr>
            <p:ph type="body" sz="quarter" idx="14"/>
          </p:nvPr>
        </p:nvSpPr>
        <p:spPr/>
        <p:txBody>
          <a:bodyPr/>
          <a:lstStyle/>
          <a:p>
            <a:r>
              <a:rPr lang="zh-CN" altLang="en-US" dirty="0"/>
              <a:t>添加约束</a:t>
            </a:r>
            <a:endParaRPr lang="en-US" altLang="zh-CN" dirty="0"/>
          </a:p>
          <a:p>
            <a:pPr marL="0" indent="0">
              <a:buNone/>
            </a:pPr>
            <a:r>
              <a:rPr lang="en-US" altLang="zh-CN" dirty="0"/>
              <a:t>   </a:t>
            </a:r>
            <a:r>
              <a:rPr lang="zh-CN" altLang="en-US" dirty="0"/>
              <a:t>需要为逻辑综合添加时钟、环境、设计规则约束：</a:t>
            </a:r>
            <a:endParaRPr lang="en-US" altLang="zh-CN" dirty="0"/>
          </a:p>
        </p:txBody>
      </p:sp>
      <p:graphicFrame>
        <p:nvGraphicFramePr>
          <p:cNvPr id="6" name="表格 5">
            <a:extLst>
              <a:ext uri="{FF2B5EF4-FFF2-40B4-BE49-F238E27FC236}">
                <a16:creationId xmlns:a16="http://schemas.microsoft.com/office/drawing/2014/main" id="{55E32E71-1E48-4262-8C24-03E693DB6F37}"/>
              </a:ext>
            </a:extLst>
          </p:cNvPr>
          <p:cNvGraphicFramePr>
            <a:graphicFrameLocks noGrp="1"/>
          </p:cNvGraphicFramePr>
          <p:nvPr>
            <p:extLst>
              <p:ext uri="{D42A27DB-BD31-4B8C-83A1-F6EECF244321}">
                <p14:modId xmlns:p14="http://schemas.microsoft.com/office/powerpoint/2010/main" val="3536909610"/>
              </p:ext>
            </p:extLst>
          </p:nvPr>
        </p:nvGraphicFramePr>
        <p:xfrm>
          <a:off x="523511" y="2098028"/>
          <a:ext cx="5267960" cy="1764665"/>
        </p:xfrm>
        <a:graphic>
          <a:graphicData uri="http://schemas.openxmlformats.org/drawingml/2006/table">
            <a:tbl>
              <a:tblPr firstRow="1" firstCol="1" bandRow="1">
                <a:tableStyleId>{5C22544A-7EE6-4342-B048-85BDC9FD1C3A}</a:tableStyleId>
              </a:tblPr>
              <a:tblGrid>
                <a:gridCol w="2633980">
                  <a:extLst>
                    <a:ext uri="{9D8B030D-6E8A-4147-A177-3AD203B41FA5}">
                      <a16:colId xmlns:a16="http://schemas.microsoft.com/office/drawing/2014/main" val="3387034501"/>
                    </a:ext>
                  </a:extLst>
                </a:gridCol>
                <a:gridCol w="2633980">
                  <a:extLst>
                    <a:ext uri="{9D8B030D-6E8A-4147-A177-3AD203B41FA5}">
                      <a16:colId xmlns:a16="http://schemas.microsoft.com/office/drawing/2014/main" val="1778941047"/>
                    </a:ext>
                  </a:extLst>
                </a:gridCol>
              </a:tblGrid>
              <a:tr h="252095">
                <a:tc>
                  <a:txBody>
                    <a:bodyPr/>
                    <a:lstStyle/>
                    <a:p>
                      <a:pPr indent="304800" algn="just">
                        <a:lnSpc>
                          <a:spcPct val="115000"/>
                        </a:lnSpc>
                      </a:pPr>
                      <a:r>
                        <a:rPr lang="en-US" sz="1200" kern="100" dirty="0">
                          <a:effectLst/>
                        </a:rPr>
                        <a:t>clock period</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5.08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14860117"/>
                  </a:ext>
                </a:extLst>
              </a:tr>
              <a:tr h="252095">
                <a:tc>
                  <a:txBody>
                    <a:bodyPr/>
                    <a:lstStyle/>
                    <a:p>
                      <a:pPr indent="304800" algn="just">
                        <a:lnSpc>
                          <a:spcPct val="115000"/>
                        </a:lnSpc>
                      </a:pPr>
                      <a:r>
                        <a:rPr lang="en-US" sz="1200" kern="100">
                          <a:effectLst/>
                        </a:rPr>
                        <a:t>clock transition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4220085"/>
                  </a:ext>
                </a:extLst>
              </a:tr>
              <a:tr h="252095">
                <a:tc>
                  <a:txBody>
                    <a:bodyPr/>
                    <a:lstStyle/>
                    <a:p>
                      <a:pPr indent="304800" algn="just">
                        <a:lnSpc>
                          <a:spcPct val="115000"/>
                        </a:lnSpc>
                      </a:pPr>
                      <a:r>
                        <a:rPr lang="en-US" sz="1200" kern="100">
                          <a:effectLst/>
                        </a:rPr>
                        <a:t>clock uncertainty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0.25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8308356"/>
                  </a:ext>
                </a:extLst>
              </a:tr>
              <a:tr h="252095">
                <a:tc>
                  <a:txBody>
                    <a:bodyPr/>
                    <a:lstStyle/>
                    <a:p>
                      <a:pPr indent="304800" algn="just">
                        <a:lnSpc>
                          <a:spcPct val="115000"/>
                        </a:lnSpc>
                      </a:pPr>
                      <a:r>
                        <a:rPr lang="en-US" sz="1200" kern="100">
                          <a:effectLst/>
                        </a:rPr>
                        <a:t>clock latency</a:t>
                      </a:r>
                      <a:r>
                        <a:rPr lang="zh-CN" sz="1200" kern="100">
                          <a:effectLst/>
                        </a:rPr>
                        <a:t>（</a:t>
                      </a:r>
                      <a:r>
                        <a:rPr lang="en-US" sz="1200" kern="100">
                          <a:effectLst/>
                        </a:rPr>
                        <a:t>source</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dirty="0">
                          <a:effectLst/>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73764174"/>
                  </a:ext>
                </a:extLst>
              </a:tr>
              <a:tr h="252095">
                <a:tc>
                  <a:txBody>
                    <a:bodyPr/>
                    <a:lstStyle/>
                    <a:p>
                      <a:pPr indent="304800" algn="just">
                        <a:lnSpc>
                          <a:spcPct val="115000"/>
                        </a:lnSpc>
                      </a:pPr>
                      <a:r>
                        <a:rPr lang="en-US" sz="1200" kern="100">
                          <a:effectLst/>
                        </a:rPr>
                        <a:t>clock latency</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7888237"/>
                  </a:ext>
                </a:extLst>
              </a:tr>
              <a:tr h="252095">
                <a:tc>
                  <a:txBody>
                    <a:bodyPr/>
                    <a:lstStyle/>
                    <a:p>
                      <a:pPr indent="304800" algn="just">
                        <a:lnSpc>
                          <a:spcPct val="115000"/>
                        </a:lnSpc>
                      </a:pPr>
                      <a:r>
                        <a:rPr lang="en-US" sz="1200" kern="100">
                          <a:effectLst/>
                        </a:rPr>
                        <a:t>input delay</a:t>
                      </a:r>
                      <a:r>
                        <a:rPr lang="zh-CN" sz="1200" kern="100">
                          <a:effectLst/>
                        </a:rPr>
                        <a:t>（</a:t>
                      </a:r>
                      <a:r>
                        <a:rPr lang="en-US" sz="1200" kern="100">
                          <a:effectLst/>
                        </a:rPr>
                        <a:t>max</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0959714"/>
                  </a:ext>
                </a:extLst>
              </a:tr>
              <a:tr h="252095">
                <a:tc>
                  <a:txBody>
                    <a:bodyPr/>
                    <a:lstStyle/>
                    <a:p>
                      <a:pPr indent="304800" algn="just">
                        <a:lnSpc>
                          <a:spcPct val="115000"/>
                        </a:lnSpc>
                      </a:pPr>
                      <a:r>
                        <a:rPr lang="en-US" sz="1200" kern="100">
                          <a:effectLst/>
                        </a:rPr>
                        <a:t>output delay</a:t>
                      </a:r>
                      <a:r>
                        <a:rPr lang="zh-CN" sz="1200" kern="100">
                          <a:effectLst/>
                        </a:rPr>
                        <a:t>（</a:t>
                      </a:r>
                      <a:r>
                        <a:rPr lang="en-US" sz="1200" kern="100">
                          <a:effectLst/>
                        </a:rPr>
                        <a:t>max</a:t>
                      </a:r>
                      <a:r>
                        <a:rPr lang="zh-CN" sz="12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dirty="0">
                          <a:effectLst/>
                        </a:rPr>
                        <a:t>2.5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90312262"/>
                  </a:ext>
                </a:extLst>
              </a:tr>
            </a:tbl>
          </a:graphicData>
        </a:graphic>
      </p:graphicFrame>
      <p:sp>
        <p:nvSpPr>
          <p:cNvPr id="7" name="文本框 6">
            <a:extLst>
              <a:ext uri="{FF2B5EF4-FFF2-40B4-BE49-F238E27FC236}">
                <a16:creationId xmlns:a16="http://schemas.microsoft.com/office/drawing/2014/main" id="{3533DCC7-A65A-4AC7-9BCD-6B0509575BF9}"/>
              </a:ext>
            </a:extLst>
          </p:cNvPr>
          <p:cNvSpPr txBox="1"/>
          <p:nvPr/>
        </p:nvSpPr>
        <p:spPr>
          <a:xfrm>
            <a:off x="2030027" y="4021584"/>
            <a:ext cx="2254928" cy="338554"/>
          </a:xfrm>
          <a:prstGeom prst="rect">
            <a:avLst/>
          </a:prstGeom>
          <a:noFill/>
        </p:spPr>
        <p:txBody>
          <a:bodyPr wrap="square" rtlCol="0">
            <a:spAutoFit/>
          </a:bodyPr>
          <a:lstStyle/>
          <a:p>
            <a:pPr algn="ctr"/>
            <a:r>
              <a:rPr lang="zh-CN" altLang="en-US" sz="1600" dirty="0">
                <a:solidFill>
                  <a:schemeClr val="accent2"/>
                </a:solidFill>
              </a:rPr>
              <a:t>时钟约束</a:t>
            </a:r>
          </a:p>
        </p:txBody>
      </p:sp>
      <p:graphicFrame>
        <p:nvGraphicFramePr>
          <p:cNvPr id="8" name="表格 7">
            <a:extLst>
              <a:ext uri="{FF2B5EF4-FFF2-40B4-BE49-F238E27FC236}">
                <a16:creationId xmlns:a16="http://schemas.microsoft.com/office/drawing/2014/main" id="{0550AA65-6742-47A8-9A12-0FCE27EB0F49}"/>
              </a:ext>
            </a:extLst>
          </p:cNvPr>
          <p:cNvGraphicFramePr>
            <a:graphicFrameLocks noGrp="1"/>
          </p:cNvGraphicFramePr>
          <p:nvPr>
            <p:extLst>
              <p:ext uri="{D42A27DB-BD31-4B8C-83A1-F6EECF244321}">
                <p14:modId xmlns:p14="http://schemas.microsoft.com/office/powerpoint/2010/main" val="2048480453"/>
              </p:ext>
            </p:extLst>
          </p:nvPr>
        </p:nvGraphicFramePr>
        <p:xfrm>
          <a:off x="6400529" y="2293512"/>
          <a:ext cx="5267960" cy="1373696"/>
        </p:xfrm>
        <a:graphic>
          <a:graphicData uri="http://schemas.openxmlformats.org/drawingml/2006/table">
            <a:tbl>
              <a:tblPr firstRow="1" firstCol="1" bandRow="1">
                <a:tableStyleId>{5C22544A-7EE6-4342-B048-85BDC9FD1C3A}</a:tableStyleId>
              </a:tblPr>
              <a:tblGrid>
                <a:gridCol w="5267960">
                  <a:extLst>
                    <a:ext uri="{9D8B030D-6E8A-4147-A177-3AD203B41FA5}">
                      <a16:colId xmlns:a16="http://schemas.microsoft.com/office/drawing/2014/main" val="3329258495"/>
                    </a:ext>
                  </a:extLst>
                </a:gridCol>
              </a:tblGrid>
              <a:tr h="252095">
                <a:tc>
                  <a:txBody>
                    <a:bodyPr/>
                    <a:lstStyle/>
                    <a:p>
                      <a:pPr indent="304800" algn="just">
                        <a:lnSpc>
                          <a:spcPct val="115000"/>
                        </a:lnSpc>
                      </a:pPr>
                      <a:r>
                        <a:rPr lang="en-US" sz="1200" kern="100">
                          <a:effectLst/>
                        </a:rPr>
                        <a:t>set_wire_load_mode segmented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95608001"/>
                  </a:ext>
                </a:extLst>
              </a:tr>
              <a:tr h="252095">
                <a:tc>
                  <a:txBody>
                    <a:bodyPr/>
                    <a:lstStyle/>
                    <a:p>
                      <a:pPr indent="304800" algn="just">
                        <a:lnSpc>
                          <a:spcPct val="115000"/>
                        </a:lnSpc>
                      </a:pPr>
                      <a:r>
                        <a:rPr lang="en-US" sz="1200" kern="100">
                          <a:effectLst/>
                        </a:rPr>
                        <a:t>set auto_wire_load_selection true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395559"/>
                  </a:ext>
                </a:extLst>
              </a:tr>
              <a:tr h="252095">
                <a:tc>
                  <a:txBody>
                    <a:bodyPr/>
                    <a:lstStyle/>
                    <a:p>
                      <a:pPr indent="304800" algn="just">
                        <a:lnSpc>
                          <a:spcPct val="115000"/>
                        </a:lnSpc>
                      </a:pPr>
                      <a:r>
                        <a:rPr lang="en-US" sz="1200" kern="100">
                          <a:effectLst/>
                        </a:rPr>
                        <a:t>set_driving_cell -lib_cell HPDWUW1416DGP -pin PAD [all_inputs]</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92350163"/>
                  </a:ext>
                </a:extLst>
              </a:tr>
              <a:tr h="252095">
                <a:tc>
                  <a:txBody>
                    <a:bodyPr/>
                    <a:lstStyle/>
                    <a:p>
                      <a:pPr indent="304800" algn="just">
                        <a:lnSpc>
                          <a:spcPct val="115000"/>
                        </a:lnSpc>
                      </a:pPr>
                      <a:r>
                        <a:rPr lang="en-US" sz="1200" kern="100" dirty="0" err="1">
                          <a:effectLst/>
                        </a:rPr>
                        <a:t>set_load</a:t>
                      </a:r>
                      <a:r>
                        <a:rPr lang="en-US" sz="1200" kern="100" dirty="0">
                          <a:effectLst/>
                        </a:rPr>
                        <a:t> [</a:t>
                      </a:r>
                      <a:r>
                        <a:rPr lang="en-US" sz="1200" kern="100" dirty="0" err="1">
                          <a:effectLst/>
                        </a:rPr>
                        <a:t>load_of</a:t>
                      </a:r>
                      <a:r>
                        <a:rPr lang="en-US" sz="1200" kern="100" dirty="0">
                          <a:effectLst/>
                        </a:rPr>
                        <a:t> HL55LPGP3VDS_SL_A01_TT1D8V1D2V25C/HPDWUW1416DGP/PAD] [</a:t>
                      </a:r>
                      <a:r>
                        <a:rPr lang="en-US" sz="1200" kern="100" dirty="0" err="1">
                          <a:effectLst/>
                        </a:rPr>
                        <a:t>all_outputs</a:t>
                      </a:r>
                      <a:r>
                        <a:rPr lang="en-US" sz="1200" kern="100" dirty="0">
                          <a:effectLst/>
                        </a:rPr>
                        <a:t>]</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2122107"/>
                  </a:ext>
                </a:extLst>
              </a:tr>
            </a:tbl>
          </a:graphicData>
        </a:graphic>
      </p:graphicFrame>
      <p:sp>
        <p:nvSpPr>
          <p:cNvPr id="9" name="文本框 8">
            <a:extLst>
              <a:ext uri="{FF2B5EF4-FFF2-40B4-BE49-F238E27FC236}">
                <a16:creationId xmlns:a16="http://schemas.microsoft.com/office/drawing/2014/main" id="{6FD11830-D09F-4C9C-A959-3C041A28D11F}"/>
              </a:ext>
            </a:extLst>
          </p:cNvPr>
          <p:cNvSpPr txBox="1"/>
          <p:nvPr/>
        </p:nvSpPr>
        <p:spPr>
          <a:xfrm>
            <a:off x="8091996" y="4021584"/>
            <a:ext cx="1885026" cy="338554"/>
          </a:xfrm>
          <a:prstGeom prst="rect">
            <a:avLst/>
          </a:prstGeom>
          <a:noFill/>
        </p:spPr>
        <p:txBody>
          <a:bodyPr wrap="square" rtlCol="0">
            <a:spAutoFit/>
          </a:bodyPr>
          <a:lstStyle/>
          <a:p>
            <a:pPr algn="ctr"/>
            <a:r>
              <a:rPr lang="zh-CN" altLang="en-US" sz="1600" dirty="0">
                <a:solidFill>
                  <a:schemeClr val="accent2"/>
                </a:solidFill>
              </a:rPr>
              <a:t>环境约束</a:t>
            </a:r>
          </a:p>
        </p:txBody>
      </p:sp>
      <p:graphicFrame>
        <p:nvGraphicFramePr>
          <p:cNvPr id="10" name="表格 9">
            <a:extLst>
              <a:ext uri="{FF2B5EF4-FFF2-40B4-BE49-F238E27FC236}">
                <a16:creationId xmlns:a16="http://schemas.microsoft.com/office/drawing/2014/main" id="{FC434BA0-7F67-45D8-8ACA-8C574CE301DD}"/>
              </a:ext>
            </a:extLst>
          </p:cNvPr>
          <p:cNvGraphicFramePr>
            <a:graphicFrameLocks noGrp="1"/>
          </p:cNvGraphicFramePr>
          <p:nvPr>
            <p:extLst>
              <p:ext uri="{D42A27DB-BD31-4B8C-83A1-F6EECF244321}">
                <p14:modId xmlns:p14="http://schemas.microsoft.com/office/powerpoint/2010/main" val="690311570"/>
              </p:ext>
            </p:extLst>
          </p:nvPr>
        </p:nvGraphicFramePr>
        <p:xfrm>
          <a:off x="523511" y="4855662"/>
          <a:ext cx="5267960" cy="504190"/>
        </p:xfrm>
        <a:graphic>
          <a:graphicData uri="http://schemas.openxmlformats.org/drawingml/2006/table">
            <a:tbl>
              <a:tblPr firstRow="1" firstCol="1" bandRow="1">
                <a:tableStyleId>{5C22544A-7EE6-4342-B048-85BDC9FD1C3A}</a:tableStyleId>
              </a:tblPr>
              <a:tblGrid>
                <a:gridCol w="2633980">
                  <a:extLst>
                    <a:ext uri="{9D8B030D-6E8A-4147-A177-3AD203B41FA5}">
                      <a16:colId xmlns:a16="http://schemas.microsoft.com/office/drawing/2014/main" val="644019106"/>
                    </a:ext>
                  </a:extLst>
                </a:gridCol>
                <a:gridCol w="2633980">
                  <a:extLst>
                    <a:ext uri="{9D8B030D-6E8A-4147-A177-3AD203B41FA5}">
                      <a16:colId xmlns:a16="http://schemas.microsoft.com/office/drawing/2014/main" val="3854971332"/>
                    </a:ext>
                  </a:extLst>
                </a:gridCol>
              </a:tblGrid>
              <a:tr h="252095">
                <a:tc>
                  <a:txBody>
                    <a:bodyPr/>
                    <a:lstStyle/>
                    <a:p>
                      <a:pPr indent="304800" algn="just">
                        <a:lnSpc>
                          <a:spcPct val="115000"/>
                        </a:lnSpc>
                      </a:pPr>
                      <a:r>
                        <a:rPr lang="en-US" sz="1200" kern="100">
                          <a:effectLst/>
                        </a:rPr>
                        <a:t>max transition</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a:effectLst/>
                        </a:rPr>
                        <a:t>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32034464"/>
                  </a:ext>
                </a:extLst>
              </a:tr>
              <a:tr h="252095">
                <a:tc>
                  <a:txBody>
                    <a:bodyPr/>
                    <a:lstStyle/>
                    <a:p>
                      <a:pPr indent="304800" algn="just">
                        <a:lnSpc>
                          <a:spcPct val="115000"/>
                        </a:lnSpc>
                      </a:pPr>
                      <a:r>
                        <a:rPr lang="en-US" sz="1200" kern="100">
                          <a:effectLst/>
                        </a:rPr>
                        <a:t>max fanout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304800" algn="just">
                        <a:lnSpc>
                          <a:spcPct val="115000"/>
                        </a:lnSpc>
                      </a:pPr>
                      <a:r>
                        <a:rPr lang="en-US" sz="1200" kern="100" dirty="0">
                          <a:effectLst/>
                        </a:rPr>
                        <a:t>32</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72470687"/>
                  </a:ext>
                </a:extLst>
              </a:tr>
            </a:tbl>
          </a:graphicData>
        </a:graphic>
      </p:graphicFrame>
      <p:graphicFrame>
        <p:nvGraphicFramePr>
          <p:cNvPr id="11" name="表格 10">
            <a:extLst>
              <a:ext uri="{FF2B5EF4-FFF2-40B4-BE49-F238E27FC236}">
                <a16:creationId xmlns:a16="http://schemas.microsoft.com/office/drawing/2014/main" id="{D2F97A60-F893-490D-8AFE-8BB9D150D11B}"/>
              </a:ext>
            </a:extLst>
          </p:cNvPr>
          <p:cNvGraphicFramePr>
            <a:graphicFrameLocks noGrp="1"/>
          </p:cNvGraphicFramePr>
          <p:nvPr>
            <p:extLst>
              <p:ext uri="{D42A27DB-BD31-4B8C-83A1-F6EECF244321}">
                <p14:modId xmlns:p14="http://schemas.microsoft.com/office/powerpoint/2010/main" val="3639282922"/>
              </p:ext>
            </p:extLst>
          </p:nvPr>
        </p:nvGraphicFramePr>
        <p:xfrm>
          <a:off x="6604984" y="4714514"/>
          <a:ext cx="5267960" cy="787148"/>
        </p:xfrm>
        <a:graphic>
          <a:graphicData uri="http://schemas.openxmlformats.org/drawingml/2006/table">
            <a:tbl>
              <a:tblPr firstRow="1" firstCol="1" bandRow="1">
                <a:tableStyleId>{5C22544A-7EE6-4342-B048-85BDC9FD1C3A}</a:tableStyleId>
              </a:tblPr>
              <a:tblGrid>
                <a:gridCol w="5267960">
                  <a:extLst>
                    <a:ext uri="{9D8B030D-6E8A-4147-A177-3AD203B41FA5}">
                      <a16:colId xmlns:a16="http://schemas.microsoft.com/office/drawing/2014/main" val="2409107394"/>
                    </a:ext>
                  </a:extLst>
                </a:gridCol>
              </a:tblGrid>
              <a:tr h="0">
                <a:tc>
                  <a:txBody>
                    <a:bodyPr/>
                    <a:lstStyle/>
                    <a:p>
                      <a:pPr indent="304800" algn="just">
                        <a:lnSpc>
                          <a:spcPct val="115000"/>
                        </a:lnSpc>
                      </a:pPr>
                      <a:r>
                        <a:rPr lang="en-US" sz="1200" kern="100">
                          <a:effectLst/>
                        </a:rPr>
                        <a:t>set_ideal_network {rst}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8831344"/>
                  </a:ext>
                </a:extLst>
              </a:tr>
              <a:tr h="0">
                <a:tc>
                  <a:txBody>
                    <a:bodyPr/>
                    <a:lstStyle/>
                    <a:p>
                      <a:pPr indent="304800" algn="just">
                        <a:lnSpc>
                          <a:spcPct val="115000"/>
                        </a:lnSpc>
                      </a:pPr>
                      <a:r>
                        <a:rPr lang="en-US" sz="1200" kern="100">
                          <a:effectLst/>
                        </a:rPr>
                        <a:t>set_ideal_network {clk}</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4657408"/>
                  </a:ext>
                </a:extLst>
              </a:tr>
              <a:tr h="0">
                <a:tc>
                  <a:txBody>
                    <a:bodyPr/>
                    <a:lstStyle/>
                    <a:p>
                      <a:pPr indent="304800" algn="just">
                        <a:lnSpc>
                          <a:spcPct val="115000"/>
                        </a:lnSpc>
                      </a:pPr>
                      <a:r>
                        <a:rPr lang="en-US" sz="1200" kern="100">
                          <a:effectLst/>
                        </a:rPr>
                        <a:t>set_dont_touch [get_cells "HPDWUW1416DGP*"] true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7422377"/>
                  </a:ext>
                </a:extLst>
              </a:tr>
              <a:tr h="0">
                <a:tc>
                  <a:txBody>
                    <a:bodyPr/>
                    <a:lstStyle/>
                    <a:p>
                      <a:pPr indent="304800" algn="just">
                        <a:lnSpc>
                          <a:spcPct val="115000"/>
                        </a:lnSpc>
                      </a:pPr>
                      <a:r>
                        <a:rPr lang="en-US" sz="1200" kern="100" dirty="0" err="1">
                          <a:effectLst/>
                        </a:rPr>
                        <a:t>set_fix_multiple_port_nets</a:t>
                      </a:r>
                      <a:r>
                        <a:rPr lang="en-US" sz="1200" kern="100" dirty="0">
                          <a:effectLst/>
                        </a:rPr>
                        <a:t> -all -</a:t>
                      </a:r>
                      <a:r>
                        <a:rPr lang="en-US" sz="1200" kern="100" dirty="0" err="1">
                          <a:effectLst/>
                        </a:rPr>
                        <a:t>buffer_constants</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0694291"/>
                  </a:ext>
                </a:extLst>
              </a:tr>
            </a:tbl>
          </a:graphicData>
        </a:graphic>
      </p:graphicFrame>
      <p:sp>
        <p:nvSpPr>
          <p:cNvPr id="12" name="文本框 11">
            <a:extLst>
              <a:ext uri="{FF2B5EF4-FFF2-40B4-BE49-F238E27FC236}">
                <a16:creationId xmlns:a16="http://schemas.microsoft.com/office/drawing/2014/main" id="{5F04CA12-60CB-434A-A6DB-3D6BF78615A9}"/>
              </a:ext>
            </a:extLst>
          </p:cNvPr>
          <p:cNvSpPr txBox="1"/>
          <p:nvPr/>
        </p:nvSpPr>
        <p:spPr>
          <a:xfrm>
            <a:off x="4536489" y="5841507"/>
            <a:ext cx="2698812" cy="338554"/>
          </a:xfrm>
          <a:prstGeom prst="rect">
            <a:avLst/>
          </a:prstGeom>
          <a:noFill/>
        </p:spPr>
        <p:txBody>
          <a:bodyPr wrap="square" rtlCol="0">
            <a:spAutoFit/>
          </a:bodyPr>
          <a:lstStyle/>
          <a:p>
            <a:pPr algn="ctr"/>
            <a:r>
              <a:rPr lang="zh-CN" altLang="en-US" sz="1600" dirty="0">
                <a:solidFill>
                  <a:schemeClr val="accent2"/>
                </a:solidFill>
              </a:rPr>
              <a:t>设计规则约束</a:t>
            </a:r>
          </a:p>
        </p:txBody>
      </p:sp>
    </p:spTree>
    <p:extLst>
      <p:ext uri="{BB962C8B-B14F-4D97-AF65-F5344CB8AC3E}">
        <p14:creationId xmlns:p14="http://schemas.microsoft.com/office/powerpoint/2010/main" val="4261116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E6B2C4-D434-4035-8FD5-9288366AC985}"/>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9B2CA372-B83B-43F9-8075-0C6917530E2C}"/>
              </a:ext>
            </a:extLst>
          </p:cNvPr>
          <p:cNvSpPr>
            <a:spLocks noGrp="1"/>
          </p:cNvSpPr>
          <p:nvPr>
            <p:ph type="body" sz="quarter" idx="14"/>
          </p:nvPr>
        </p:nvSpPr>
        <p:spPr/>
        <p:txBody>
          <a:bodyPr/>
          <a:lstStyle/>
          <a:p>
            <a:r>
              <a:rPr lang="zh-CN" altLang="en-US" dirty="0"/>
              <a:t>综合结果</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0D4317B0-6284-4E4E-8E31-25CA35811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437535" y="1217914"/>
            <a:ext cx="5991198" cy="2211086"/>
          </a:xfrm>
          <a:prstGeom prst="rect">
            <a:avLst/>
          </a:prstGeom>
          <a:noFill/>
          <a:ln>
            <a:noFill/>
          </a:ln>
        </p:spPr>
      </p:pic>
      <p:pic>
        <p:nvPicPr>
          <p:cNvPr id="7" name="图片 6" descr="文本, 信件&#10;&#10;描述已自动生成">
            <a:extLst>
              <a:ext uri="{FF2B5EF4-FFF2-40B4-BE49-F238E27FC236}">
                <a16:creationId xmlns:a16="http://schemas.microsoft.com/office/drawing/2014/main" id="{D9AF0698-3624-4200-9B9E-985A16FE305D}"/>
              </a:ext>
            </a:extLst>
          </p:cNvPr>
          <p:cNvPicPr>
            <a:picLocks noChangeAspect="1"/>
          </p:cNvPicPr>
          <p:nvPr/>
        </p:nvPicPr>
        <p:blipFill>
          <a:blip r:embed="rId3"/>
          <a:stretch>
            <a:fillRect/>
          </a:stretch>
        </p:blipFill>
        <p:spPr>
          <a:xfrm>
            <a:off x="2437535" y="4144591"/>
            <a:ext cx="5991198" cy="1574619"/>
          </a:xfrm>
          <a:prstGeom prst="rect">
            <a:avLst/>
          </a:prstGeom>
        </p:spPr>
      </p:pic>
      <p:sp>
        <p:nvSpPr>
          <p:cNvPr id="8" name="文本框 7">
            <a:extLst>
              <a:ext uri="{FF2B5EF4-FFF2-40B4-BE49-F238E27FC236}">
                <a16:creationId xmlns:a16="http://schemas.microsoft.com/office/drawing/2014/main" id="{2F0CD96E-98DE-4278-81EC-7FD9DB3BD6B8}"/>
              </a:ext>
            </a:extLst>
          </p:cNvPr>
          <p:cNvSpPr txBox="1"/>
          <p:nvPr/>
        </p:nvSpPr>
        <p:spPr>
          <a:xfrm>
            <a:off x="4363374" y="3553895"/>
            <a:ext cx="2139519" cy="338554"/>
          </a:xfrm>
          <a:prstGeom prst="rect">
            <a:avLst/>
          </a:prstGeom>
          <a:noFill/>
        </p:spPr>
        <p:txBody>
          <a:bodyPr wrap="square" rtlCol="0">
            <a:spAutoFit/>
          </a:bodyPr>
          <a:lstStyle/>
          <a:p>
            <a:pPr algn="ctr"/>
            <a:r>
              <a:rPr lang="zh-CN" altLang="en-US" sz="1600" dirty="0">
                <a:solidFill>
                  <a:schemeClr val="accent2"/>
                </a:solidFill>
              </a:rPr>
              <a:t>时序结果</a:t>
            </a:r>
            <a:endParaRPr lang="zh-CN" altLang="en-US" dirty="0">
              <a:solidFill>
                <a:schemeClr val="accent2"/>
              </a:solidFill>
            </a:endParaRPr>
          </a:p>
        </p:txBody>
      </p:sp>
      <p:sp>
        <p:nvSpPr>
          <p:cNvPr id="10" name="文本框 9">
            <a:extLst>
              <a:ext uri="{FF2B5EF4-FFF2-40B4-BE49-F238E27FC236}">
                <a16:creationId xmlns:a16="http://schemas.microsoft.com/office/drawing/2014/main" id="{D63DDA3D-D844-49C9-84E0-F282C60C8149}"/>
              </a:ext>
            </a:extLst>
          </p:cNvPr>
          <p:cNvSpPr txBox="1"/>
          <p:nvPr/>
        </p:nvSpPr>
        <p:spPr>
          <a:xfrm>
            <a:off x="2381411" y="5878760"/>
            <a:ext cx="6094520" cy="369332"/>
          </a:xfrm>
          <a:prstGeom prst="rect">
            <a:avLst/>
          </a:prstGeom>
          <a:noFill/>
        </p:spPr>
        <p:txBody>
          <a:bodyPr wrap="square">
            <a:spAutoFit/>
          </a:bodyPr>
          <a:lstStyle/>
          <a:p>
            <a:pPr algn="ctr"/>
            <a:r>
              <a:rPr lang="zh-CN" altLang="en-US" dirty="0">
                <a:solidFill>
                  <a:schemeClr val="accent2"/>
                </a:solidFill>
              </a:rPr>
              <a:t>面积</a:t>
            </a:r>
            <a:r>
              <a:rPr lang="zh-CN" altLang="en-US" sz="1800" dirty="0">
                <a:solidFill>
                  <a:schemeClr val="accent2"/>
                </a:solidFill>
              </a:rPr>
              <a:t>结果</a:t>
            </a:r>
            <a:endParaRPr lang="zh-CN" altLang="en-US" dirty="0">
              <a:solidFill>
                <a:schemeClr val="accent2"/>
              </a:solidFill>
            </a:endParaRPr>
          </a:p>
        </p:txBody>
      </p:sp>
    </p:spTree>
    <p:extLst>
      <p:ext uri="{BB962C8B-B14F-4D97-AF65-F5344CB8AC3E}">
        <p14:creationId xmlns:p14="http://schemas.microsoft.com/office/powerpoint/2010/main" val="4203650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E2563-5F7E-428D-B47C-78E406227353}"/>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42EE9CC5-3EE5-46F0-A311-5BB05F77CB51}"/>
              </a:ext>
            </a:extLst>
          </p:cNvPr>
          <p:cNvSpPr>
            <a:spLocks noGrp="1"/>
          </p:cNvSpPr>
          <p:nvPr>
            <p:ph type="body" sz="quarter" idx="14"/>
          </p:nvPr>
        </p:nvSpPr>
        <p:spPr/>
        <p:txBody>
          <a:bodyPr/>
          <a:lstStyle/>
          <a:p>
            <a:r>
              <a:rPr lang="zh-CN" altLang="en-US" dirty="0"/>
              <a:t>综合结果</a:t>
            </a:r>
            <a:endParaRPr lang="en-US" altLang="zh-CN" dirty="0"/>
          </a:p>
          <a:p>
            <a:pPr marL="0" indent="0">
              <a:buNone/>
            </a:pPr>
            <a:endParaRPr lang="zh-CN" altLang="en-US" dirty="0"/>
          </a:p>
        </p:txBody>
      </p:sp>
      <p:pic>
        <p:nvPicPr>
          <p:cNvPr id="6" name="图片 5" descr="手机屏幕截图&#10;&#10;描述已自动生成">
            <a:extLst>
              <a:ext uri="{FF2B5EF4-FFF2-40B4-BE49-F238E27FC236}">
                <a16:creationId xmlns:a16="http://schemas.microsoft.com/office/drawing/2014/main" id="{58F4F479-5A6A-4D9A-8847-B5847010FD95}"/>
              </a:ext>
            </a:extLst>
          </p:cNvPr>
          <p:cNvPicPr>
            <a:picLocks noChangeAspect="1"/>
          </p:cNvPicPr>
          <p:nvPr/>
        </p:nvPicPr>
        <p:blipFill>
          <a:blip r:embed="rId2"/>
          <a:srcRect t="39610"/>
          <a:stretch>
            <a:fillRect/>
          </a:stretch>
        </p:blipFill>
        <p:spPr>
          <a:xfrm>
            <a:off x="2416161" y="1325499"/>
            <a:ext cx="7359677" cy="1864286"/>
          </a:xfrm>
          <a:prstGeom prst="rect">
            <a:avLst/>
          </a:prstGeom>
          <a:ln>
            <a:noFill/>
          </a:ln>
        </p:spPr>
      </p:pic>
      <p:sp>
        <p:nvSpPr>
          <p:cNvPr id="7" name="文本框 6">
            <a:extLst>
              <a:ext uri="{FF2B5EF4-FFF2-40B4-BE49-F238E27FC236}">
                <a16:creationId xmlns:a16="http://schemas.microsoft.com/office/drawing/2014/main" id="{672FCD30-EC19-4100-AB8C-B734AE4F038D}"/>
              </a:ext>
            </a:extLst>
          </p:cNvPr>
          <p:cNvSpPr txBox="1"/>
          <p:nvPr/>
        </p:nvSpPr>
        <p:spPr>
          <a:xfrm>
            <a:off x="4984541" y="3372584"/>
            <a:ext cx="2237173" cy="338554"/>
          </a:xfrm>
          <a:prstGeom prst="rect">
            <a:avLst/>
          </a:prstGeom>
          <a:noFill/>
        </p:spPr>
        <p:txBody>
          <a:bodyPr wrap="square" rtlCol="0">
            <a:spAutoFit/>
          </a:bodyPr>
          <a:lstStyle/>
          <a:p>
            <a:pPr algn="ctr"/>
            <a:r>
              <a:rPr lang="zh-CN" altLang="en-US" sz="1600" dirty="0">
                <a:solidFill>
                  <a:schemeClr val="accent2"/>
                </a:solidFill>
              </a:rPr>
              <a:t>面积结果</a:t>
            </a:r>
          </a:p>
        </p:txBody>
      </p:sp>
      <p:pic>
        <p:nvPicPr>
          <p:cNvPr id="8" name="图片 7" descr="文本, 信件&#10;&#10;描述已自动生成">
            <a:extLst>
              <a:ext uri="{FF2B5EF4-FFF2-40B4-BE49-F238E27FC236}">
                <a16:creationId xmlns:a16="http://schemas.microsoft.com/office/drawing/2014/main" id="{981080FA-AD3C-4040-A03A-5F58629B0A96}"/>
              </a:ext>
            </a:extLst>
          </p:cNvPr>
          <p:cNvPicPr>
            <a:picLocks noChangeAspect="1"/>
          </p:cNvPicPr>
          <p:nvPr/>
        </p:nvPicPr>
        <p:blipFill>
          <a:blip r:embed="rId3"/>
          <a:stretch>
            <a:fillRect/>
          </a:stretch>
        </p:blipFill>
        <p:spPr>
          <a:xfrm>
            <a:off x="3770189" y="3837032"/>
            <a:ext cx="4651622" cy="1840749"/>
          </a:xfrm>
          <a:prstGeom prst="rect">
            <a:avLst/>
          </a:prstGeom>
        </p:spPr>
      </p:pic>
      <p:sp>
        <p:nvSpPr>
          <p:cNvPr id="9" name="文本框 8">
            <a:extLst>
              <a:ext uri="{FF2B5EF4-FFF2-40B4-BE49-F238E27FC236}">
                <a16:creationId xmlns:a16="http://schemas.microsoft.com/office/drawing/2014/main" id="{9FDA522E-CFB3-4813-8AEF-C29D268E951D}"/>
              </a:ext>
            </a:extLst>
          </p:cNvPr>
          <p:cNvSpPr txBox="1"/>
          <p:nvPr/>
        </p:nvSpPr>
        <p:spPr>
          <a:xfrm>
            <a:off x="5170638" y="5803675"/>
            <a:ext cx="1850724" cy="338554"/>
          </a:xfrm>
          <a:prstGeom prst="rect">
            <a:avLst/>
          </a:prstGeom>
          <a:noFill/>
        </p:spPr>
        <p:txBody>
          <a:bodyPr wrap="square" rtlCol="0">
            <a:spAutoFit/>
          </a:bodyPr>
          <a:lstStyle/>
          <a:p>
            <a:pPr algn="ctr"/>
            <a:r>
              <a:rPr lang="zh-CN" altLang="en-US" sz="1600" dirty="0">
                <a:solidFill>
                  <a:schemeClr val="accent2"/>
                </a:solidFill>
              </a:rPr>
              <a:t>资源使用结果</a:t>
            </a:r>
          </a:p>
        </p:txBody>
      </p:sp>
    </p:spTree>
    <p:extLst>
      <p:ext uri="{BB962C8B-B14F-4D97-AF65-F5344CB8AC3E}">
        <p14:creationId xmlns:p14="http://schemas.microsoft.com/office/powerpoint/2010/main" val="611757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8DC23A-7D97-46E9-A29E-802858DA8692}"/>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38FAED91-4459-400A-A50B-0D79D477BAC9}"/>
              </a:ext>
            </a:extLst>
          </p:cNvPr>
          <p:cNvSpPr>
            <a:spLocks noGrp="1"/>
          </p:cNvSpPr>
          <p:nvPr>
            <p:ph type="body" sz="quarter" idx="14"/>
          </p:nvPr>
        </p:nvSpPr>
        <p:spPr/>
        <p:txBody>
          <a:bodyPr/>
          <a:lstStyle/>
          <a:p>
            <a:r>
              <a:rPr lang="zh-CN" altLang="en-US" dirty="0"/>
              <a:t>综合结果</a:t>
            </a:r>
            <a:r>
              <a:rPr lang="en-US" altLang="zh-CN" dirty="0"/>
              <a:t>-</a:t>
            </a:r>
            <a:r>
              <a:rPr lang="zh-CN" altLang="en-US" dirty="0"/>
              <a:t>设计违例</a:t>
            </a:r>
          </a:p>
        </p:txBody>
      </p:sp>
      <p:pic>
        <p:nvPicPr>
          <p:cNvPr id="6" name="图片 5">
            <a:extLst>
              <a:ext uri="{FF2B5EF4-FFF2-40B4-BE49-F238E27FC236}">
                <a16:creationId xmlns:a16="http://schemas.microsoft.com/office/drawing/2014/main" id="{733DD703-C871-4406-B1B0-B899463CA9E8}"/>
              </a:ext>
            </a:extLst>
          </p:cNvPr>
          <p:cNvPicPr>
            <a:picLocks noChangeAspect="1"/>
          </p:cNvPicPr>
          <p:nvPr/>
        </p:nvPicPr>
        <p:blipFill>
          <a:blip r:embed="rId2">
            <a:extLst>
              <a:ext uri="{28A0092B-C50C-407E-A947-70E740481C1C}">
                <a14:useLocalDpi xmlns:a14="http://schemas.microsoft.com/office/drawing/2010/main" val="0"/>
              </a:ext>
            </a:extLst>
          </a:blip>
          <a:srcRect b="2902"/>
          <a:stretch>
            <a:fillRect/>
          </a:stretch>
        </p:blipFill>
        <p:spPr>
          <a:xfrm>
            <a:off x="3026090" y="2258757"/>
            <a:ext cx="6154075" cy="3064903"/>
          </a:xfrm>
          <a:prstGeom prst="rect">
            <a:avLst/>
          </a:prstGeom>
          <a:noFill/>
          <a:ln>
            <a:noFill/>
          </a:ln>
        </p:spPr>
      </p:pic>
      <p:sp>
        <p:nvSpPr>
          <p:cNvPr id="7" name="文本框 6">
            <a:extLst>
              <a:ext uri="{FF2B5EF4-FFF2-40B4-BE49-F238E27FC236}">
                <a16:creationId xmlns:a16="http://schemas.microsoft.com/office/drawing/2014/main" id="{5BC0F913-5352-4D86-8D35-6B1D4469164C}"/>
              </a:ext>
            </a:extLst>
          </p:cNvPr>
          <p:cNvSpPr txBox="1"/>
          <p:nvPr/>
        </p:nvSpPr>
        <p:spPr>
          <a:xfrm>
            <a:off x="772850" y="1325499"/>
            <a:ext cx="9081364" cy="933258"/>
          </a:xfrm>
          <a:prstGeom prst="rect">
            <a:avLst/>
          </a:prstGeom>
          <a:noFill/>
        </p:spPr>
        <p:txBody>
          <a:bodyPr wrap="square" rtlCol="0">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solidFill>
                  <a:schemeClr val="accent2"/>
                </a:solidFill>
                <a:effectLst/>
                <a:latin typeface="+mn-ea"/>
                <a:cs typeface="Times New Roman" panose="02020603050405020304" pitchFamily="18" charset="0"/>
              </a:rPr>
              <a:t>通过</a:t>
            </a:r>
            <a:r>
              <a:rPr lang="en-US" altLang="zh-CN" sz="1800" kern="100" dirty="0">
                <a:solidFill>
                  <a:schemeClr val="accent2"/>
                </a:solidFill>
                <a:effectLst/>
                <a:latin typeface="+mn-ea"/>
                <a:cs typeface="Times New Roman" panose="02020603050405020304" pitchFamily="18" charset="0"/>
              </a:rPr>
              <a:t>report constraint all violators</a:t>
            </a:r>
            <a:r>
              <a:rPr lang="zh-CN" altLang="zh-CN" sz="1800" kern="100" dirty="0">
                <a:solidFill>
                  <a:schemeClr val="accent2"/>
                </a:solidFill>
                <a:effectLst/>
                <a:latin typeface="+mn-ea"/>
                <a:cs typeface="Times New Roman" panose="02020603050405020304" pitchFamily="18" charset="0"/>
              </a:rPr>
              <a:t>命令我们可以得到综合后的设计违例报告。报告中主要提示了部分路径过短，未达到最小延迟的要求。该部分违例并不影响逻辑综合的时序报告，且将在物理设计中进行修正。</a:t>
            </a:r>
            <a:endParaRPr lang="zh-CN" altLang="en-US" dirty="0">
              <a:solidFill>
                <a:schemeClr val="accent2"/>
              </a:solidFill>
              <a:latin typeface="+mn-ea"/>
            </a:endParaRPr>
          </a:p>
        </p:txBody>
      </p:sp>
    </p:spTree>
    <p:extLst>
      <p:ext uri="{BB962C8B-B14F-4D97-AF65-F5344CB8AC3E}">
        <p14:creationId xmlns:p14="http://schemas.microsoft.com/office/powerpoint/2010/main" val="2265827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8DC23A-7D97-46E9-A29E-802858DA8692}"/>
              </a:ext>
            </a:extLst>
          </p:cNvPr>
          <p:cNvSpPr>
            <a:spLocks noGrp="1"/>
          </p:cNvSpPr>
          <p:nvPr>
            <p:ph type="body" sz="quarter" idx="11"/>
          </p:nvPr>
        </p:nvSpPr>
        <p:spPr/>
        <p:txBody>
          <a:bodyPr/>
          <a:lstStyle/>
          <a:p>
            <a:r>
              <a:rPr lang="en-US" altLang="zh-CN" dirty="0"/>
              <a:t>04 </a:t>
            </a:r>
            <a:r>
              <a:rPr lang="zh-CN" altLang="en-US" dirty="0"/>
              <a:t>电路逻辑综合策略与结果</a:t>
            </a:r>
          </a:p>
        </p:txBody>
      </p:sp>
      <p:sp>
        <p:nvSpPr>
          <p:cNvPr id="5" name="文本占位符 4">
            <a:extLst>
              <a:ext uri="{FF2B5EF4-FFF2-40B4-BE49-F238E27FC236}">
                <a16:creationId xmlns:a16="http://schemas.microsoft.com/office/drawing/2014/main" id="{38FAED91-4459-400A-A50B-0D79D477BAC9}"/>
              </a:ext>
            </a:extLst>
          </p:cNvPr>
          <p:cNvSpPr>
            <a:spLocks noGrp="1"/>
          </p:cNvSpPr>
          <p:nvPr>
            <p:ph type="body" sz="quarter" idx="14"/>
          </p:nvPr>
        </p:nvSpPr>
        <p:spPr/>
        <p:txBody>
          <a:bodyPr/>
          <a:lstStyle/>
          <a:p>
            <a:r>
              <a:rPr lang="zh-CN" altLang="en-US" dirty="0"/>
              <a:t>综合结果</a:t>
            </a:r>
            <a:r>
              <a:rPr lang="en-US" altLang="zh-CN" dirty="0"/>
              <a:t>-check design</a:t>
            </a:r>
            <a:endParaRPr lang="zh-CN" altLang="en-US" dirty="0"/>
          </a:p>
        </p:txBody>
      </p:sp>
      <p:pic>
        <p:nvPicPr>
          <p:cNvPr id="8" name="图片 7" descr="表格&#10;&#10;描述已自动生成"/>
          <p:cNvPicPr/>
          <p:nvPr/>
        </p:nvPicPr>
        <p:blipFill>
          <a:blip r:embed="rId2"/>
          <a:stretch>
            <a:fillRect/>
          </a:stretch>
        </p:blipFill>
        <p:spPr>
          <a:xfrm>
            <a:off x="2229518" y="1548544"/>
            <a:ext cx="7747220" cy="3049801"/>
          </a:xfrm>
          <a:prstGeom prst="rect">
            <a:avLst/>
          </a:prstGeom>
        </p:spPr>
      </p:pic>
      <p:sp>
        <p:nvSpPr>
          <p:cNvPr id="9" name="文本框 8">
            <a:extLst>
              <a:ext uri="{FF2B5EF4-FFF2-40B4-BE49-F238E27FC236}">
                <a16:creationId xmlns:a16="http://schemas.microsoft.com/office/drawing/2014/main" id="{5BC0F913-5352-4D86-8D35-6B1D4469164C}"/>
              </a:ext>
            </a:extLst>
          </p:cNvPr>
          <p:cNvSpPr txBox="1"/>
          <p:nvPr/>
        </p:nvSpPr>
        <p:spPr>
          <a:xfrm>
            <a:off x="3616346" y="4918514"/>
            <a:ext cx="9081364" cy="923330"/>
          </a:xfrm>
          <a:prstGeom prst="rect">
            <a:avLst/>
          </a:prstGeom>
          <a:noFill/>
        </p:spPr>
        <p:txBody>
          <a:bodyPr wrap="square" rtlCol="0">
            <a:spAutoFit/>
          </a:bodyPr>
          <a:lstStyle/>
          <a:p>
            <a:r>
              <a:rPr lang="en-US" altLang="zh-CN" kern="100" dirty="0">
                <a:solidFill>
                  <a:schemeClr val="accent2"/>
                </a:solidFill>
                <a:latin typeface="+mn-ea"/>
                <a:cs typeface="Times New Roman" panose="02020603050405020304" pitchFamily="18" charset="0"/>
              </a:rPr>
              <a:t>1. input PAD </a:t>
            </a:r>
            <a:r>
              <a:rPr lang="zh-CN" altLang="zh-CN" kern="100" dirty="0">
                <a:solidFill>
                  <a:schemeClr val="accent2"/>
                </a:solidFill>
                <a:latin typeface="+mn-ea"/>
                <a:cs typeface="Times New Roman" panose="02020603050405020304" pitchFamily="18" charset="0"/>
              </a:rPr>
              <a:t>方向可能错误。</a:t>
            </a:r>
            <a:endParaRPr lang="en-US" altLang="zh-CN" kern="100" dirty="0">
              <a:solidFill>
                <a:schemeClr val="accent2"/>
              </a:solidFill>
              <a:latin typeface="+mn-ea"/>
              <a:cs typeface="Times New Roman" panose="02020603050405020304" pitchFamily="18" charset="0"/>
            </a:endParaRPr>
          </a:p>
          <a:p>
            <a:r>
              <a:rPr lang="en-US" altLang="zh-CN" kern="100" dirty="0">
                <a:solidFill>
                  <a:schemeClr val="accent2"/>
                </a:solidFill>
                <a:latin typeface="+mn-ea"/>
                <a:cs typeface="Times New Roman" panose="02020603050405020304" pitchFamily="18" charset="0"/>
              </a:rPr>
              <a:t>2. </a:t>
            </a:r>
            <a:r>
              <a:rPr lang="en-US" altLang="zh-CN" kern="100" dirty="0" err="1">
                <a:solidFill>
                  <a:schemeClr val="accent2"/>
                </a:solidFill>
                <a:latin typeface="+mn-ea"/>
                <a:cs typeface="Times New Roman" panose="02020603050405020304" pitchFamily="18" charset="0"/>
              </a:rPr>
              <a:t>pe</a:t>
            </a:r>
            <a:r>
              <a:rPr lang="zh-CN" altLang="zh-CN" kern="100" dirty="0">
                <a:solidFill>
                  <a:schemeClr val="accent2"/>
                </a:solidFill>
                <a:latin typeface="+mn-ea"/>
                <a:cs typeface="Times New Roman" panose="02020603050405020304" pitchFamily="18" charset="0"/>
              </a:rPr>
              <a:t>和</a:t>
            </a:r>
            <a:r>
              <a:rPr lang="en-US" altLang="zh-CN" kern="100" dirty="0">
                <a:solidFill>
                  <a:schemeClr val="accent2"/>
                </a:solidFill>
                <a:latin typeface="+mn-ea"/>
                <a:cs typeface="Times New Roman" panose="02020603050405020304" pitchFamily="18" charset="0"/>
              </a:rPr>
              <a:t>sad</a:t>
            </a:r>
            <a:r>
              <a:rPr lang="zh-CN" altLang="zh-CN" kern="100" dirty="0">
                <a:solidFill>
                  <a:schemeClr val="accent2"/>
                </a:solidFill>
                <a:latin typeface="+mn-ea"/>
                <a:cs typeface="Times New Roman" panose="02020603050405020304" pitchFamily="18" charset="0"/>
              </a:rPr>
              <a:t>模块部分例化存在未连接端口。</a:t>
            </a:r>
            <a:endParaRPr lang="en-US" altLang="zh-CN" kern="100" dirty="0">
              <a:solidFill>
                <a:schemeClr val="accent2"/>
              </a:solidFill>
              <a:latin typeface="+mn-ea"/>
              <a:cs typeface="Times New Roman" panose="02020603050405020304" pitchFamily="18" charset="0"/>
            </a:endParaRPr>
          </a:p>
          <a:p>
            <a:r>
              <a:rPr lang="en-US" altLang="zh-CN" kern="100" dirty="0">
                <a:solidFill>
                  <a:schemeClr val="accent2"/>
                </a:solidFill>
                <a:latin typeface="+mn-ea"/>
                <a:cs typeface="Times New Roman" panose="02020603050405020304" pitchFamily="18" charset="0"/>
              </a:rPr>
              <a:t>3. </a:t>
            </a:r>
            <a:r>
              <a:rPr lang="zh-CN" altLang="zh-CN" kern="100" dirty="0">
                <a:solidFill>
                  <a:schemeClr val="accent2"/>
                </a:solidFill>
                <a:latin typeface="+mn-ea"/>
                <a:cs typeface="Times New Roman" panose="02020603050405020304" pitchFamily="18" charset="0"/>
              </a:rPr>
              <a:t>存在结点连接了</a:t>
            </a:r>
            <a:r>
              <a:rPr lang="en-US" altLang="zh-CN" kern="100" dirty="0">
                <a:solidFill>
                  <a:schemeClr val="accent2"/>
                </a:solidFill>
                <a:latin typeface="+mn-ea"/>
                <a:cs typeface="Times New Roman" panose="02020603050405020304" pitchFamily="18" charset="0"/>
              </a:rPr>
              <a:t>core</a:t>
            </a:r>
            <a:r>
              <a:rPr lang="zh-CN" altLang="zh-CN" kern="100" dirty="0">
                <a:solidFill>
                  <a:schemeClr val="accent2"/>
                </a:solidFill>
                <a:latin typeface="+mn-ea"/>
                <a:cs typeface="Times New Roman" panose="02020603050405020304" pitchFamily="18" charset="0"/>
              </a:rPr>
              <a:t>模块中的多个</a:t>
            </a:r>
            <a:r>
              <a:rPr lang="en-US" altLang="zh-CN" kern="100" dirty="0">
                <a:solidFill>
                  <a:schemeClr val="accent2"/>
                </a:solidFill>
                <a:latin typeface="+mn-ea"/>
                <a:cs typeface="Times New Roman" panose="02020603050405020304" pitchFamily="18" charset="0"/>
              </a:rPr>
              <a:t>pin</a:t>
            </a:r>
            <a:r>
              <a:rPr lang="zh-CN" altLang="en-US" kern="100" dirty="0">
                <a:solidFill>
                  <a:schemeClr val="accent2"/>
                </a:solidFill>
                <a:latin typeface="+mn-ea"/>
                <a:cs typeface="Times New Roman" panose="02020603050405020304" pitchFamily="18" charset="0"/>
              </a:rPr>
              <a:t>。</a:t>
            </a:r>
          </a:p>
        </p:txBody>
      </p:sp>
    </p:spTree>
    <p:extLst>
      <p:ext uri="{BB962C8B-B14F-4D97-AF65-F5344CB8AC3E}">
        <p14:creationId xmlns:p14="http://schemas.microsoft.com/office/powerpoint/2010/main" val="309968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sz="3600" b="1" dirty="0">
                <a:solidFill>
                  <a:schemeClr val="accent2"/>
                </a:solidFill>
              </a:rPr>
              <a:t>电路物理实现与结果分析</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05</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占位符 10" descr="图片包含 树, 户外, 标牌, 街道&#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684" r="21684"/>
          <a:stretch>
            <a:fillRect/>
          </a:stretch>
        </p:blipFill>
        <p:spPr/>
      </p:pic>
      <p:sp>
        <p:nvSpPr>
          <p:cNvPr id="2" name="文本框 1">
            <a:extLst>
              <a:ext uri="{FF2B5EF4-FFF2-40B4-BE49-F238E27FC236}">
                <a16:creationId xmlns:a16="http://schemas.microsoft.com/office/drawing/2014/main" id="{8C589095-6613-47B2-BA69-FE751990A36F}"/>
              </a:ext>
            </a:extLst>
          </p:cNvPr>
          <p:cNvSpPr txBox="1"/>
          <p:nvPr/>
        </p:nvSpPr>
        <p:spPr>
          <a:xfrm>
            <a:off x="7516141" y="4808375"/>
            <a:ext cx="2920754" cy="369332"/>
          </a:xfrm>
          <a:prstGeom prst="rect">
            <a:avLst/>
          </a:prstGeom>
          <a:noFill/>
        </p:spPr>
        <p:txBody>
          <a:bodyPr wrap="square" rtlCol="0">
            <a:spAutoFit/>
          </a:bodyPr>
          <a:lstStyle/>
          <a:p>
            <a:pPr algn="ctr"/>
            <a:r>
              <a:rPr lang="zh-CN" altLang="en-US">
                <a:solidFill>
                  <a:schemeClr val="accent2"/>
                </a:solidFill>
              </a:rPr>
              <a:t>汇报人</a:t>
            </a:r>
            <a:r>
              <a:rPr lang="zh-CN" altLang="en-US" dirty="0">
                <a:solidFill>
                  <a:schemeClr val="accent2"/>
                </a:solidFill>
              </a:rPr>
              <a:t>：朱恒毅</a:t>
            </a:r>
          </a:p>
        </p:txBody>
      </p:sp>
    </p:spTree>
    <p:extLst>
      <p:ext uri="{BB962C8B-B14F-4D97-AF65-F5344CB8AC3E}">
        <p14:creationId xmlns:p14="http://schemas.microsoft.com/office/powerpoint/2010/main" val="836957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86EF87-3021-4745-8630-4DE26E5DBF17}"/>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3EDB6926-1AB6-4A96-AB39-89D5B6483800}"/>
              </a:ext>
            </a:extLst>
          </p:cNvPr>
          <p:cNvSpPr>
            <a:spLocks noGrp="1"/>
          </p:cNvSpPr>
          <p:nvPr>
            <p:ph type="body" sz="quarter" idx="14"/>
          </p:nvPr>
        </p:nvSpPr>
        <p:spPr/>
        <p:txBody>
          <a:bodyPr/>
          <a:lstStyle/>
          <a:p>
            <a:pPr marL="457200" indent="-457200">
              <a:buFont typeface="+mj-lt"/>
              <a:buAutoNum type="arabicPeriod"/>
            </a:pPr>
            <a:r>
              <a:rPr lang="en-US" altLang="zh-CN" sz="1800" b="1" kern="100" dirty="0">
                <a:effectLst/>
                <a:latin typeface="Cambria" panose="02040503050406030204" pitchFamily="18" charset="0"/>
                <a:ea typeface="宋体" panose="02010600030101010101" pitchFamily="2" charset="-122"/>
                <a:cs typeface="Times New Roman" panose="02020603050405020304" pitchFamily="18" charset="0"/>
              </a:rPr>
              <a:t>Floorplan</a:t>
            </a:r>
            <a:endParaRPr lang="zh-CN" altLang="zh-CN" sz="18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buFont typeface="+mj-lt"/>
              <a:buAutoNum type="arabicPeriod"/>
            </a:pPr>
            <a:r>
              <a:rPr lang="en-US" altLang="zh-CN" sz="1800" b="1" kern="100" dirty="0">
                <a:effectLst/>
                <a:latin typeface="Cambria" panose="02040503050406030204" pitchFamily="18" charset="0"/>
                <a:ea typeface="宋体" panose="02010600030101010101" pitchFamily="2" charset="-122"/>
                <a:cs typeface="Times New Roman" panose="02020603050405020304" pitchFamily="18" charset="0"/>
              </a:rPr>
              <a:t>Placement</a:t>
            </a:r>
            <a:endParaRPr lang="zh-CN" altLang="zh-CN" sz="18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buFont typeface="+mj-lt"/>
              <a:buAutoNum type="arabicPeriod"/>
            </a:pPr>
            <a:r>
              <a:rPr lang="en-US" altLang="zh-CN" sz="1800" b="1" kern="100" dirty="0">
                <a:effectLst/>
                <a:latin typeface="Cambria" panose="02040503050406030204" pitchFamily="18" charset="0"/>
                <a:ea typeface="宋体" panose="02010600030101010101" pitchFamily="2" charset="-122"/>
                <a:cs typeface="Times New Roman" panose="02020603050405020304" pitchFamily="18" charset="0"/>
              </a:rPr>
              <a:t>CTS</a:t>
            </a:r>
            <a:endParaRPr lang="zh-CN" altLang="zh-CN" sz="18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buFont typeface="+mj-lt"/>
              <a:buAutoNum type="arabicPeriod"/>
            </a:pPr>
            <a:r>
              <a:rPr lang="en-US" altLang="zh-CN" sz="1800" b="1" kern="100" dirty="0">
                <a:effectLst/>
                <a:latin typeface="Cambria" panose="02040503050406030204" pitchFamily="18" charset="0"/>
                <a:ea typeface="宋体" panose="02010600030101010101" pitchFamily="2" charset="-122"/>
                <a:cs typeface="Times New Roman" panose="02020603050405020304" pitchFamily="18" charset="0"/>
              </a:rPr>
              <a:t>Routing</a:t>
            </a:r>
            <a:endParaRPr lang="zh-CN" altLang="zh-CN" sz="18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buFont typeface="+mj-lt"/>
              <a:buAutoNum type="arabicPeriod"/>
            </a:pPr>
            <a:r>
              <a:rPr lang="en-US" altLang="zh-CN" sz="1800" b="1" kern="100" dirty="0">
                <a:effectLst/>
                <a:latin typeface="Cambria" panose="02040503050406030204" pitchFamily="18" charset="0"/>
                <a:ea typeface="宋体" panose="02010600030101010101" pitchFamily="2" charset="-122"/>
                <a:cs typeface="Times New Roman" panose="02020603050405020304" pitchFamily="18" charset="0"/>
              </a:rPr>
              <a:t>Finishing</a:t>
            </a:r>
            <a:endParaRPr lang="zh-CN" altLang="zh-CN" sz="18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457200" indent="-457200">
              <a:buFont typeface="+mj-lt"/>
              <a:buAutoNum type="arabicPeriod"/>
            </a:pPr>
            <a:endParaRPr lang="zh-CN" altLang="en-US" dirty="0"/>
          </a:p>
        </p:txBody>
      </p:sp>
    </p:spTree>
    <p:extLst>
      <p:ext uri="{BB962C8B-B14F-4D97-AF65-F5344CB8AC3E}">
        <p14:creationId xmlns:p14="http://schemas.microsoft.com/office/powerpoint/2010/main" val="2973293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8FDFA26-857D-4699-ADFB-BF372DCB82EA}"/>
              </a:ext>
            </a:extLst>
          </p:cNvPr>
          <p:cNvSpPr>
            <a:spLocks noGrp="1"/>
          </p:cNvSpPr>
          <p:nvPr>
            <p:ph type="body" sz="quarter" idx="11"/>
          </p:nvPr>
        </p:nvSpPr>
        <p:spPr/>
        <p:txBody>
          <a:bodyPr/>
          <a:lstStyle/>
          <a:p>
            <a:r>
              <a:rPr lang="en-US" altLang="zh-CN" dirty="0"/>
              <a:t>01 </a:t>
            </a:r>
            <a:r>
              <a:rPr lang="zh-CN" altLang="en-US" dirty="0"/>
              <a:t>设计简介与设计分工</a:t>
            </a:r>
          </a:p>
        </p:txBody>
      </p:sp>
      <p:sp>
        <p:nvSpPr>
          <p:cNvPr id="8" name="文本占位符 7">
            <a:extLst>
              <a:ext uri="{FF2B5EF4-FFF2-40B4-BE49-F238E27FC236}">
                <a16:creationId xmlns:a16="http://schemas.microsoft.com/office/drawing/2014/main" id="{28F752AA-118A-4AFA-B6AF-EB2EF578C00F}"/>
              </a:ext>
            </a:extLst>
          </p:cNvPr>
          <p:cNvSpPr>
            <a:spLocks noGrp="1"/>
          </p:cNvSpPr>
          <p:nvPr>
            <p:ph type="body" sz="quarter" idx="14"/>
          </p:nvPr>
        </p:nvSpPr>
        <p:spPr/>
        <p:txBody>
          <a:bodyPr/>
          <a:lstStyle/>
          <a:p>
            <a:pPr marL="457200" indent="-457200">
              <a:buFont typeface="+mj-lt"/>
              <a:buAutoNum type="arabicPeriod"/>
            </a:pPr>
            <a:r>
              <a:rPr lang="en-US" altLang="zh-CN" sz="2000" dirty="0"/>
              <a:t>ME(</a:t>
            </a:r>
            <a:r>
              <a:rPr lang="zh-CN" altLang="en-US" sz="2000" dirty="0"/>
              <a:t>运动估计</a:t>
            </a:r>
            <a:r>
              <a:rPr lang="en-US" altLang="zh-CN" sz="2000" dirty="0"/>
              <a:t>)</a:t>
            </a:r>
            <a:r>
              <a:rPr lang="zh-CN" altLang="en-US" sz="2000" dirty="0"/>
              <a:t>简介</a:t>
            </a:r>
            <a:endParaRPr lang="en-US" altLang="zh-CN" sz="2000" dirty="0"/>
          </a:p>
          <a:p>
            <a:pPr marL="457200" indent="-457200">
              <a:buFont typeface="+mj-lt"/>
              <a:buAutoNum type="arabicPeriod"/>
            </a:pPr>
            <a:r>
              <a:rPr lang="zh-CN" altLang="en-US" dirty="0"/>
              <a:t>设计指标及应用要求</a:t>
            </a:r>
            <a:endParaRPr lang="en-US" altLang="zh-CN" dirty="0"/>
          </a:p>
          <a:p>
            <a:pPr marL="457200" indent="-457200">
              <a:buFont typeface="+mj-lt"/>
              <a:buAutoNum type="arabicPeriod"/>
            </a:pPr>
            <a:r>
              <a:rPr lang="zh-CN" altLang="en-US" dirty="0"/>
              <a:t>基于块匹配的</a:t>
            </a:r>
            <a:r>
              <a:rPr lang="en-US" altLang="zh-CN" dirty="0"/>
              <a:t>ME</a:t>
            </a:r>
            <a:r>
              <a:rPr lang="zh-CN" altLang="en-US" dirty="0"/>
              <a:t>算法</a:t>
            </a:r>
            <a:endParaRPr lang="en-US" altLang="zh-CN" dirty="0"/>
          </a:p>
          <a:p>
            <a:pPr marL="457200" indent="-457200">
              <a:buFont typeface="+mj-lt"/>
              <a:buAutoNum type="arabicPeriod"/>
            </a:pPr>
            <a:r>
              <a:rPr lang="zh-CN" altLang="en-US" dirty="0"/>
              <a:t>搜索方式及数据复用</a:t>
            </a:r>
            <a:endParaRPr lang="en-US" altLang="zh-CN" dirty="0"/>
          </a:p>
          <a:p>
            <a:pPr marL="457200" indent="-457200">
              <a:buFont typeface="+mj-lt"/>
              <a:buAutoNum type="arabicPeriod"/>
            </a:pPr>
            <a:r>
              <a:rPr lang="zh-CN" altLang="en-US" dirty="0"/>
              <a:t>设计分工</a:t>
            </a:r>
          </a:p>
          <a:p>
            <a:pPr marL="457200" indent="-457200">
              <a:buFont typeface="+mj-lt"/>
              <a:buAutoNum type="arabicPeriod"/>
            </a:pPr>
            <a:endParaRPr lang="zh-CN" altLang="en-US" dirty="0"/>
          </a:p>
        </p:txBody>
      </p:sp>
    </p:spTree>
    <p:extLst>
      <p:ext uri="{BB962C8B-B14F-4D97-AF65-F5344CB8AC3E}">
        <p14:creationId xmlns:p14="http://schemas.microsoft.com/office/powerpoint/2010/main" val="11916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B40CB1-FB04-4275-BDEE-3D50A2F1C592}"/>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85C687BA-2B67-4BF7-8B61-05D207B29CA1}"/>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Floorplan</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建立芯片版图，放置</a:t>
            </a:r>
            <a:r>
              <a:rPr lang="en-US" altLang="zh-CN" sz="1600" kern="100" dirty="0">
                <a:effectLst/>
                <a:latin typeface="+mn-ea"/>
                <a:cs typeface="Times New Roman" panose="02020603050405020304" pitchFamily="18" charset="0"/>
              </a:rPr>
              <a:t>IO</a:t>
            </a:r>
            <a:r>
              <a:rPr lang="zh-CN" altLang="zh-CN" sz="1600" kern="100" dirty="0">
                <a:effectLst/>
                <a:latin typeface="+mn-ea"/>
                <a:cs typeface="Times New Roman" panose="02020603050405020304" pitchFamily="18" charset="0"/>
              </a:rPr>
              <a:t>引脚，并填充</a:t>
            </a:r>
            <a:r>
              <a:rPr lang="en-US" altLang="zh-CN" sz="1600" kern="100" dirty="0">
                <a:effectLst/>
                <a:latin typeface="+mn-ea"/>
                <a:cs typeface="Times New Roman" panose="02020603050405020304" pitchFamily="18" charset="0"/>
              </a:rPr>
              <a:t>filler</a:t>
            </a:r>
            <a:r>
              <a:rPr lang="zh-CN" altLang="en-US" sz="1600" kern="100" dirty="0">
                <a:latin typeface="+mn-ea"/>
                <a:cs typeface="Times New Roman" panose="02020603050405020304" pitchFamily="18" charset="0"/>
              </a:rPr>
              <a:t>；</a:t>
            </a:r>
            <a:r>
              <a:rPr lang="zh-CN" altLang="zh-CN" sz="1600" kern="100" dirty="0">
                <a:effectLst/>
                <a:latin typeface="+mn-ea"/>
                <a:cs typeface="Times New Roman" panose="02020603050405020304" pitchFamily="18" charset="0"/>
              </a:rPr>
              <a:t>合理放置</a:t>
            </a:r>
            <a:r>
              <a:rPr lang="en-US" altLang="zh-CN" sz="1600" kern="100" dirty="0" err="1">
                <a:effectLst/>
                <a:latin typeface="+mn-ea"/>
                <a:cs typeface="Times New Roman" panose="02020603050405020304" pitchFamily="18" charset="0"/>
              </a:rPr>
              <a:t>marco</a:t>
            </a:r>
            <a:r>
              <a:rPr lang="zh-CN" altLang="zh-CN" sz="1600" kern="100" dirty="0">
                <a:effectLst/>
                <a:latin typeface="+mn-ea"/>
                <a:cs typeface="Times New Roman" panose="02020603050405020304" pitchFamily="18" charset="0"/>
              </a:rPr>
              <a:t>元件，在本芯片中为四块</a:t>
            </a:r>
            <a:r>
              <a:rPr lang="en-US" altLang="zh-CN" sz="1600" kern="100" dirty="0" err="1">
                <a:effectLst/>
                <a:latin typeface="+mn-ea"/>
                <a:cs typeface="Times New Roman" panose="02020603050405020304" pitchFamily="18" charset="0"/>
              </a:rPr>
              <a:t>sram</a:t>
            </a:r>
            <a:r>
              <a:rPr lang="zh-CN" altLang="zh-CN" sz="1600" kern="100" dirty="0">
                <a:effectLst/>
                <a:latin typeface="+mn-ea"/>
                <a:cs typeface="Times New Roman" panose="02020603050405020304" pitchFamily="18" charset="0"/>
              </a:rPr>
              <a:t>：其中</a:t>
            </a:r>
            <a:r>
              <a:rPr lang="en-US" altLang="zh-CN" sz="1600" kern="100" dirty="0">
                <a:effectLst/>
                <a:latin typeface="+mn-ea"/>
                <a:cs typeface="Times New Roman" panose="02020603050405020304" pitchFamily="18" charset="0"/>
              </a:rPr>
              <a:t>3</a:t>
            </a:r>
            <a:r>
              <a:rPr lang="zh-CN" altLang="zh-CN" sz="1600" kern="100" dirty="0">
                <a:effectLst/>
                <a:latin typeface="+mn-ea"/>
                <a:cs typeface="Times New Roman" panose="02020603050405020304" pitchFamily="18" charset="0"/>
              </a:rPr>
              <a:t>块用于缓存先前帧数据，按照</a:t>
            </a:r>
            <a:r>
              <a:rPr lang="en-US" altLang="zh-CN" sz="1600" kern="100" dirty="0">
                <a:effectLst/>
                <a:latin typeface="+mn-ea"/>
                <a:cs typeface="Times New Roman" panose="02020603050405020304" pitchFamily="18" charset="0"/>
              </a:rPr>
              <a:t>IO</a:t>
            </a:r>
            <a:r>
              <a:rPr lang="zh-CN" altLang="zh-CN" sz="1600" kern="100" dirty="0">
                <a:effectLst/>
                <a:latin typeface="+mn-ea"/>
                <a:cs typeface="Times New Roman" panose="02020603050405020304" pitchFamily="18" charset="0"/>
              </a:rPr>
              <a:t>口的排布，将其放在芯片左上角位置；剩下一块缓存当前帧数据，将其放在芯片右下角位置。</a:t>
            </a:r>
            <a:r>
              <a:rPr lang="zh-CN" altLang="en-US" sz="1600" kern="100" dirty="0">
                <a:latin typeface="+mn-ea"/>
                <a:cs typeface="Times New Roman" panose="02020603050405020304" pitchFamily="18" charset="0"/>
              </a:rPr>
              <a:t>概貌</a:t>
            </a:r>
            <a:r>
              <a:rPr lang="zh-CN" altLang="en-US" sz="1600" kern="100" dirty="0">
                <a:effectLst/>
                <a:latin typeface="+mn-ea"/>
                <a:cs typeface="Times New Roman" panose="02020603050405020304" pitchFamily="18" charset="0"/>
              </a:rPr>
              <a:t>如下图。</a:t>
            </a:r>
            <a:endParaRPr lang="zh-CN" altLang="zh-CN" sz="1600" kern="100" dirty="0">
              <a:effectLst/>
              <a:latin typeface="+mn-ea"/>
              <a:cs typeface="Times New Roman" panose="02020603050405020304" pitchFamily="18" charset="0"/>
            </a:endParaRPr>
          </a:p>
        </p:txBody>
      </p:sp>
      <p:pic>
        <p:nvPicPr>
          <p:cNvPr id="6" name="图片 5" descr="图形用户界面&#10;&#10;描述已自动生成">
            <a:extLst>
              <a:ext uri="{FF2B5EF4-FFF2-40B4-BE49-F238E27FC236}">
                <a16:creationId xmlns:a16="http://schemas.microsoft.com/office/drawing/2014/main" id="{D404048B-E336-49EB-86C9-46473DCBA6F0}"/>
              </a:ext>
            </a:extLst>
          </p:cNvPr>
          <p:cNvPicPr>
            <a:picLocks noChangeAspect="1"/>
          </p:cNvPicPr>
          <p:nvPr/>
        </p:nvPicPr>
        <p:blipFill>
          <a:blip r:embed="rId2"/>
          <a:stretch>
            <a:fillRect/>
          </a:stretch>
        </p:blipFill>
        <p:spPr>
          <a:xfrm>
            <a:off x="2670559" y="2068444"/>
            <a:ext cx="6850881" cy="3695154"/>
          </a:xfrm>
          <a:prstGeom prst="rect">
            <a:avLst/>
          </a:prstGeom>
        </p:spPr>
      </p:pic>
    </p:spTree>
    <p:extLst>
      <p:ext uri="{BB962C8B-B14F-4D97-AF65-F5344CB8AC3E}">
        <p14:creationId xmlns:p14="http://schemas.microsoft.com/office/powerpoint/2010/main" val="2359589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5A33F4C-073F-4DA9-B1B0-BA7ABB601EE2}"/>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1E139574-7479-49F1-92F9-09B310387A15}"/>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Floorplan</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zh-CN" altLang="zh-CN" sz="1800" kern="100" dirty="0">
                <a:effectLst/>
                <a:latin typeface="+mn-ea"/>
                <a:cs typeface="Times New Roman" panose="02020603050405020304" pitchFamily="18" charset="0"/>
              </a:rPr>
              <a:t>定义电源电压为</a:t>
            </a:r>
            <a:r>
              <a:rPr lang="en-US" altLang="zh-CN" sz="1800" kern="100" dirty="0">
                <a:effectLst/>
                <a:latin typeface="+mn-ea"/>
                <a:cs typeface="Times New Roman" panose="02020603050405020304" pitchFamily="18" charset="0"/>
              </a:rPr>
              <a:t>1.0V</a:t>
            </a:r>
            <a:r>
              <a:rPr lang="zh-CN" altLang="zh-CN" sz="1800" kern="100" dirty="0">
                <a:effectLst/>
                <a:latin typeface="+mn-ea"/>
                <a:cs typeface="Times New Roman" panose="02020603050405020304" pitchFamily="18" charset="0"/>
              </a:rPr>
              <a:t>，通过预绕线对电压降进行分析，电压降分布，如下图所示：</a:t>
            </a:r>
          </a:p>
          <a:p>
            <a:pPr marL="0" indent="0">
              <a:buNone/>
            </a:pPr>
            <a:endParaRPr lang="zh-CN" altLang="en-US" dirty="0"/>
          </a:p>
        </p:txBody>
      </p:sp>
      <p:pic>
        <p:nvPicPr>
          <p:cNvPr id="6" name="图片 5" descr="图形用户界面&#10;&#10;描述已自动生成">
            <a:extLst>
              <a:ext uri="{FF2B5EF4-FFF2-40B4-BE49-F238E27FC236}">
                <a16:creationId xmlns:a16="http://schemas.microsoft.com/office/drawing/2014/main" id="{9B03557E-A6BC-4577-B414-59CE2D580650}"/>
              </a:ext>
            </a:extLst>
          </p:cNvPr>
          <p:cNvPicPr>
            <a:picLocks noChangeAspect="1"/>
          </p:cNvPicPr>
          <p:nvPr/>
        </p:nvPicPr>
        <p:blipFill>
          <a:blip r:embed="rId2"/>
          <a:stretch>
            <a:fillRect/>
          </a:stretch>
        </p:blipFill>
        <p:spPr>
          <a:xfrm>
            <a:off x="2085283" y="1659187"/>
            <a:ext cx="8021433" cy="4326513"/>
          </a:xfrm>
          <a:prstGeom prst="rect">
            <a:avLst/>
          </a:prstGeom>
        </p:spPr>
      </p:pic>
    </p:spTree>
    <p:extLst>
      <p:ext uri="{BB962C8B-B14F-4D97-AF65-F5344CB8AC3E}">
        <p14:creationId xmlns:p14="http://schemas.microsoft.com/office/powerpoint/2010/main" val="2839117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8E0774F-5FCC-49A7-88BA-37F6C6B6AD47}"/>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953677D2-B439-4752-8234-204756C23504}"/>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Floorplan</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结束</a:t>
            </a:r>
            <a:r>
              <a:rPr lang="en-US" altLang="zh-CN" sz="1600" kern="100" dirty="0">
                <a:effectLst/>
                <a:latin typeface="+mn-ea"/>
                <a:cs typeface="Times New Roman" panose="02020603050405020304" pitchFamily="18" charset="0"/>
              </a:rPr>
              <a:t>floorplan</a:t>
            </a:r>
            <a:r>
              <a:rPr lang="zh-CN" altLang="zh-CN" sz="1600" kern="100" dirty="0">
                <a:effectLst/>
                <a:latin typeface="+mn-ea"/>
                <a:cs typeface="Times New Roman" panose="02020603050405020304" pitchFamily="18" charset="0"/>
              </a:rPr>
              <a:t>，报告时序如下所示，最大违例为</a:t>
            </a:r>
            <a:r>
              <a:rPr lang="en-US" altLang="zh-CN" sz="1600" kern="100" dirty="0">
                <a:effectLst/>
                <a:latin typeface="+mn-ea"/>
                <a:cs typeface="Times New Roman" panose="02020603050405020304" pitchFamily="18" charset="0"/>
              </a:rPr>
              <a:t>1.72ns</a:t>
            </a:r>
            <a:r>
              <a:rPr lang="zh-CN" altLang="zh-CN" sz="1600" kern="100" dirty="0">
                <a:effectLst/>
                <a:latin typeface="+mn-ea"/>
                <a:cs typeface="Times New Roman" panose="02020603050405020304" pitchFamily="18" charset="0"/>
              </a:rPr>
              <a:t>，经过路线查询，发现是有几个小扇出节点有较大的线电容所致，因此暂时忽略，在后续布线时修复。</a:t>
            </a:r>
          </a:p>
          <a:p>
            <a:pPr marL="0" indent="0">
              <a:buNone/>
            </a:pPr>
            <a:endParaRPr lang="zh-CN" altLang="en-US" dirty="0"/>
          </a:p>
        </p:txBody>
      </p:sp>
      <p:pic>
        <p:nvPicPr>
          <p:cNvPr id="7" name="图片 6">
            <a:extLst>
              <a:ext uri="{FF2B5EF4-FFF2-40B4-BE49-F238E27FC236}">
                <a16:creationId xmlns:a16="http://schemas.microsoft.com/office/drawing/2014/main" id="{AF7F331C-6A73-4B3B-827E-FB16A17326F0}"/>
              </a:ext>
            </a:extLst>
          </p:cNvPr>
          <p:cNvPicPr>
            <a:picLocks noChangeAspect="1"/>
          </p:cNvPicPr>
          <p:nvPr/>
        </p:nvPicPr>
        <p:blipFill>
          <a:blip r:embed="rId3"/>
          <a:stretch>
            <a:fillRect/>
          </a:stretch>
        </p:blipFill>
        <p:spPr>
          <a:xfrm>
            <a:off x="4061904" y="1953457"/>
            <a:ext cx="3579105" cy="4305300"/>
          </a:xfrm>
          <a:prstGeom prst="rect">
            <a:avLst/>
          </a:prstGeom>
        </p:spPr>
      </p:pic>
    </p:spTree>
    <p:extLst>
      <p:ext uri="{BB962C8B-B14F-4D97-AF65-F5344CB8AC3E}">
        <p14:creationId xmlns:p14="http://schemas.microsoft.com/office/powerpoint/2010/main" val="3841597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750702-47D9-4111-90A0-D927B7013B28}"/>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828AC188-63A9-4B91-9F31-154285A52A25}"/>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Placement</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利用三次渐进的布局优化指令，逐步收束时序，最终达到如下所示时序，仅违例</a:t>
            </a:r>
            <a:r>
              <a:rPr lang="en-US" altLang="zh-CN" sz="1600" kern="100" dirty="0">
                <a:effectLst/>
                <a:latin typeface="+mn-ea"/>
                <a:cs typeface="Times New Roman" panose="02020603050405020304" pitchFamily="18" charset="0"/>
              </a:rPr>
              <a:t>0.02ns</a:t>
            </a:r>
            <a:r>
              <a:rPr lang="zh-CN" altLang="zh-CN" sz="1600" kern="100" dirty="0">
                <a:effectLst/>
                <a:latin typeface="+mn-ea"/>
                <a:cs typeface="Times New Roman" panose="02020603050405020304" pitchFamily="18" charset="0"/>
              </a:rPr>
              <a:t>，完全可以认为能在布线时解决违例。</a:t>
            </a:r>
          </a:p>
          <a:p>
            <a:pPr marL="0" indent="0">
              <a:buNone/>
            </a:pPr>
            <a:endParaRPr lang="zh-CN" altLang="en-US" dirty="0"/>
          </a:p>
        </p:txBody>
      </p:sp>
      <p:pic>
        <p:nvPicPr>
          <p:cNvPr id="7" name="图片 6">
            <a:extLst>
              <a:ext uri="{FF2B5EF4-FFF2-40B4-BE49-F238E27FC236}">
                <a16:creationId xmlns:a16="http://schemas.microsoft.com/office/drawing/2014/main" id="{A7BDD111-72C8-432B-8A96-4AFFDC4E9D60}"/>
              </a:ext>
            </a:extLst>
          </p:cNvPr>
          <p:cNvPicPr>
            <a:picLocks noChangeAspect="1"/>
          </p:cNvPicPr>
          <p:nvPr/>
        </p:nvPicPr>
        <p:blipFill>
          <a:blip r:embed="rId2"/>
          <a:stretch>
            <a:fillRect/>
          </a:stretch>
        </p:blipFill>
        <p:spPr>
          <a:xfrm>
            <a:off x="4334984" y="1681987"/>
            <a:ext cx="3522031" cy="4554807"/>
          </a:xfrm>
          <a:prstGeom prst="rect">
            <a:avLst/>
          </a:prstGeom>
        </p:spPr>
      </p:pic>
    </p:spTree>
    <p:extLst>
      <p:ext uri="{BB962C8B-B14F-4D97-AF65-F5344CB8AC3E}">
        <p14:creationId xmlns:p14="http://schemas.microsoft.com/office/powerpoint/2010/main" val="1991655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6FBF0-0D98-46CF-9906-D205157FC2B7}"/>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5811F0EA-E362-46C6-899D-C8B2D04B11D1}"/>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Placement</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800" kern="100" dirty="0">
                <a:effectLst/>
                <a:latin typeface="+mn-ea"/>
                <a:cs typeface="Times New Roman" panose="02020603050405020304" pitchFamily="18" charset="0"/>
              </a:rPr>
              <a:t>        </a:t>
            </a:r>
            <a:r>
              <a:rPr lang="en-US" altLang="zh-CN" sz="1600" kern="100" dirty="0">
                <a:effectLst/>
                <a:latin typeface="+mn-ea"/>
                <a:cs typeface="Times New Roman" panose="02020603050405020304" pitchFamily="18" charset="0"/>
              </a:rPr>
              <a:t>placement</a:t>
            </a:r>
            <a:r>
              <a:rPr lang="zh-CN" altLang="zh-CN" sz="1600" kern="100" dirty="0">
                <a:effectLst/>
                <a:latin typeface="+mn-ea"/>
                <a:cs typeface="Times New Roman" panose="02020603050405020304" pitchFamily="18" charset="0"/>
              </a:rPr>
              <a:t>完成后的芯片概貌如下图所示：</a:t>
            </a:r>
          </a:p>
          <a:p>
            <a:pPr marL="0" indent="0">
              <a:buNone/>
            </a:pPr>
            <a:endParaRPr lang="zh-CN" altLang="en-US" dirty="0"/>
          </a:p>
        </p:txBody>
      </p:sp>
      <p:pic>
        <p:nvPicPr>
          <p:cNvPr id="6" name="图片 5" descr="电脑萤幕的截图&#10;&#10;描述已自动生成">
            <a:extLst>
              <a:ext uri="{FF2B5EF4-FFF2-40B4-BE49-F238E27FC236}">
                <a16:creationId xmlns:a16="http://schemas.microsoft.com/office/drawing/2014/main" id="{EF1E7539-0A7B-477E-B3AD-5C5663542672}"/>
              </a:ext>
            </a:extLst>
          </p:cNvPr>
          <p:cNvPicPr>
            <a:picLocks noChangeAspect="1"/>
          </p:cNvPicPr>
          <p:nvPr/>
        </p:nvPicPr>
        <p:blipFill>
          <a:blip r:embed="rId2"/>
          <a:stretch>
            <a:fillRect/>
          </a:stretch>
        </p:blipFill>
        <p:spPr>
          <a:xfrm>
            <a:off x="2452032" y="1726179"/>
            <a:ext cx="7287935" cy="3930887"/>
          </a:xfrm>
          <a:prstGeom prst="rect">
            <a:avLst/>
          </a:prstGeom>
        </p:spPr>
      </p:pic>
    </p:spTree>
    <p:extLst>
      <p:ext uri="{BB962C8B-B14F-4D97-AF65-F5344CB8AC3E}">
        <p14:creationId xmlns:p14="http://schemas.microsoft.com/office/powerpoint/2010/main" val="3791820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7A018A-DE66-40B9-9DB0-3C40A10DB872}"/>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66DDE980-4909-4B1A-9108-274659F7A3BE}"/>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CTS</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报告所有约束违例，可以发现尽管在建立时间和保持时间上有所违例，但违例程度并不大，期望可以在布线阶段解决。</a:t>
            </a:r>
          </a:p>
          <a:p>
            <a:pPr marL="0" indent="0">
              <a:buNone/>
            </a:pPr>
            <a:endParaRPr lang="zh-CN" altLang="en-US" dirty="0"/>
          </a:p>
        </p:txBody>
      </p:sp>
      <p:pic>
        <p:nvPicPr>
          <p:cNvPr id="7" name="图片 6">
            <a:extLst>
              <a:ext uri="{FF2B5EF4-FFF2-40B4-BE49-F238E27FC236}">
                <a16:creationId xmlns:a16="http://schemas.microsoft.com/office/drawing/2014/main" id="{EF68B898-5C69-482B-81DF-BE83357DFA7E}"/>
              </a:ext>
            </a:extLst>
          </p:cNvPr>
          <p:cNvPicPr>
            <a:picLocks noChangeAspect="1"/>
          </p:cNvPicPr>
          <p:nvPr/>
        </p:nvPicPr>
        <p:blipFill>
          <a:blip r:embed="rId2"/>
          <a:stretch>
            <a:fillRect/>
          </a:stretch>
        </p:blipFill>
        <p:spPr>
          <a:xfrm>
            <a:off x="3579003" y="1818491"/>
            <a:ext cx="5048250" cy="3838575"/>
          </a:xfrm>
          <a:prstGeom prst="rect">
            <a:avLst/>
          </a:prstGeom>
        </p:spPr>
      </p:pic>
    </p:spTree>
    <p:extLst>
      <p:ext uri="{BB962C8B-B14F-4D97-AF65-F5344CB8AC3E}">
        <p14:creationId xmlns:p14="http://schemas.microsoft.com/office/powerpoint/2010/main" val="1710639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F2E200F-9439-4634-9792-EF3F24CED94E}"/>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DB9DD358-5AAA-44B8-9E51-B1615DA8400D}"/>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CTS</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600" kern="100" dirty="0">
                <a:effectLst/>
                <a:latin typeface="+mn-ea"/>
                <a:cs typeface="Times New Roman" panose="02020603050405020304" pitchFamily="18" charset="0"/>
              </a:rPr>
              <a:t>完成后的时钟树如下图所示：</a:t>
            </a:r>
            <a:endParaRPr lang="zh-CN" altLang="zh-CN" sz="1800" kern="100" dirty="0">
              <a:effectLst/>
              <a:latin typeface="+mn-ea"/>
              <a:cs typeface="Times New Roman" panose="02020603050405020304" pitchFamily="18" charset="0"/>
            </a:endParaRPr>
          </a:p>
          <a:p>
            <a:pPr marL="0" indent="0">
              <a:buNone/>
            </a:pPr>
            <a:endParaRPr lang="zh-CN" altLang="en-US" dirty="0"/>
          </a:p>
        </p:txBody>
      </p:sp>
      <p:pic>
        <p:nvPicPr>
          <p:cNvPr id="6" name="图片 5" descr="电脑萤幕的截图&#10;&#10;描述已自动生成">
            <a:extLst>
              <a:ext uri="{FF2B5EF4-FFF2-40B4-BE49-F238E27FC236}">
                <a16:creationId xmlns:a16="http://schemas.microsoft.com/office/drawing/2014/main" id="{63386D5F-C385-4C5C-BD7F-83A1D4E50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220774" y="1742260"/>
            <a:ext cx="7750451" cy="4180354"/>
          </a:xfrm>
          <a:prstGeom prst="rect">
            <a:avLst/>
          </a:prstGeom>
          <a:noFill/>
          <a:ln>
            <a:noFill/>
          </a:ln>
        </p:spPr>
      </p:pic>
    </p:spTree>
    <p:extLst>
      <p:ext uri="{BB962C8B-B14F-4D97-AF65-F5344CB8AC3E}">
        <p14:creationId xmlns:p14="http://schemas.microsoft.com/office/powerpoint/2010/main" val="4243690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B9F568-7875-4E24-A5BF-88429D92BDBE}"/>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6CDC9CE3-053C-457B-91F8-ECFA6E1954CF}"/>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Routing</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zh-CN" altLang="en-US" sz="1600" dirty="0">
                <a:latin typeface="+mn-ea"/>
              </a:rPr>
              <a:t>     经过测试，采用上述的渐进布线优化指令，通过四次 </a:t>
            </a:r>
            <a:r>
              <a:rPr lang="en-US" altLang="zh-CN" sz="1600" dirty="0" err="1">
                <a:latin typeface="+mn-ea"/>
              </a:rPr>
              <a:t>route_opt</a:t>
            </a:r>
            <a:r>
              <a:rPr lang="zh-CN" altLang="en-US" sz="1600" dirty="0">
                <a:latin typeface="+mn-ea"/>
              </a:rPr>
              <a:t>，初步布线、 强优化布线、优化保持时间、再次强优化，成功使约束收敛到如下的效果：</a:t>
            </a:r>
          </a:p>
        </p:txBody>
      </p:sp>
      <p:pic>
        <p:nvPicPr>
          <p:cNvPr id="8" name="图片 7">
            <a:extLst>
              <a:ext uri="{FF2B5EF4-FFF2-40B4-BE49-F238E27FC236}">
                <a16:creationId xmlns:a16="http://schemas.microsoft.com/office/drawing/2014/main" id="{54402A12-B401-4DEA-821F-63632929D3AD}"/>
              </a:ext>
            </a:extLst>
          </p:cNvPr>
          <p:cNvPicPr>
            <a:picLocks noChangeAspect="1"/>
          </p:cNvPicPr>
          <p:nvPr/>
        </p:nvPicPr>
        <p:blipFill>
          <a:blip r:embed="rId2"/>
          <a:stretch>
            <a:fillRect/>
          </a:stretch>
        </p:blipFill>
        <p:spPr>
          <a:xfrm>
            <a:off x="653231" y="2026254"/>
            <a:ext cx="4453549" cy="4243970"/>
          </a:xfrm>
          <a:prstGeom prst="rect">
            <a:avLst/>
          </a:prstGeom>
        </p:spPr>
      </p:pic>
      <p:pic>
        <p:nvPicPr>
          <p:cNvPr id="10" name="图片 9">
            <a:extLst>
              <a:ext uri="{FF2B5EF4-FFF2-40B4-BE49-F238E27FC236}">
                <a16:creationId xmlns:a16="http://schemas.microsoft.com/office/drawing/2014/main" id="{01C766CA-10F2-4EC4-8A37-9BB735D3E6BC}"/>
              </a:ext>
            </a:extLst>
          </p:cNvPr>
          <p:cNvPicPr>
            <a:picLocks noChangeAspect="1"/>
          </p:cNvPicPr>
          <p:nvPr/>
        </p:nvPicPr>
        <p:blipFill>
          <a:blip r:embed="rId3"/>
          <a:stretch>
            <a:fillRect/>
          </a:stretch>
        </p:blipFill>
        <p:spPr>
          <a:xfrm>
            <a:off x="5489778" y="1877112"/>
            <a:ext cx="3871721" cy="4393112"/>
          </a:xfrm>
          <a:prstGeom prst="rect">
            <a:avLst/>
          </a:prstGeom>
        </p:spPr>
      </p:pic>
    </p:spTree>
    <p:extLst>
      <p:ext uri="{BB962C8B-B14F-4D97-AF65-F5344CB8AC3E}">
        <p14:creationId xmlns:p14="http://schemas.microsoft.com/office/powerpoint/2010/main" val="161493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42A1DAD-D925-4124-A8D7-DCA7D33F0AA6}"/>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3808E358-B1C1-499C-9AE7-5759E0F6D7E8}"/>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Routing</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dirty="0"/>
              <a:t>    </a:t>
            </a:r>
            <a:r>
              <a:rPr lang="zh-CN" altLang="en-US" sz="1600" dirty="0">
                <a:latin typeface="+mn-ea"/>
              </a:rPr>
              <a:t>得到的面积及功耗报告如下</a:t>
            </a:r>
            <a:endParaRPr lang="zh-CN" altLang="en-US" dirty="0"/>
          </a:p>
        </p:txBody>
      </p:sp>
      <p:pic>
        <p:nvPicPr>
          <p:cNvPr id="6" name="图片 5" descr="表格&#10;&#10;中度可信度描述已自动生成">
            <a:extLst>
              <a:ext uri="{FF2B5EF4-FFF2-40B4-BE49-F238E27FC236}">
                <a16:creationId xmlns:a16="http://schemas.microsoft.com/office/drawing/2014/main" id="{C12E5329-93C3-4074-9739-56A65915F16B}"/>
              </a:ext>
            </a:extLst>
          </p:cNvPr>
          <p:cNvPicPr>
            <a:picLocks noChangeAspect="1"/>
          </p:cNvPicPr>
          <p:nvPr/>
        </p:nvPicPr>
        <p:blipFill>
          <a:blip r:embed="rId2"/>
          <a:stretch>
            <a:fillRect/>
          </a:stretch>
        </p:blipFill>
        <p:spPr>
          <a:xfrm>
            <a:off x="644623" y="2145665"/>
            <a:ext cx="5274310" cy="2566670"/>
          </a:xfrm>
          <a:prstGeom prst="rect">
            <a:avLst/>
          </a:prstGeom>
        </p:spPr>
      </p:pic>
      <p:sp>
        <p:nvSpPr>
          <p:cNvPr id="8" name="文本框 7">
            <a:extLst>
              <a:ext uri="{FF2B5EF4-FFF2-40B4-BE49-F238E27FC236}">
                <a16:creationId xmlns:a16="http://schemas.microsoft.com/office/drawing/2014/main" id="{3A851C06-7096-4212-96B4-0F61C59AD255}"/>
              </a:ext>
            </a:extLst>
          </p:cNvPr>
          <p:cNvSpPr txBox="1"/>
          <p:nvPr/>
        </p:nvSpPr>
        <p:spPr>
          <a:xfrm>
            <a:off x="2659722" y="4836900"/>
            <a:ext cx="1244111" cy="351686"/>
          </a:xfrm>
          <a:prstGeom prst="rect">
            <a:avLst/>
          </a:prstGeom>
          <a:noFill/>
        </p:spPr>
        <p:txBody>
          <a:bodyPr wrap="square" rtlCol="0">
            <a:spAutoFit/>
          </a:bodyPr>
          <a:lstStyle/>
          <a:p>
            <a:pPr algn="ctr"/>
            <a:r>
              <a:rPr lang="zh-CN" altLang="en-US" sz="1600" dirty="0">
                <a:solidFill>
                  <a:schemeClr val="accent2"/>
                </a:solidFill>
              </a:rPr>
              <a:t>面积报告</a:t>
            </a:r>
            <a:endParaRPr lang="zh-CN" altLang="en-US" dirty="0">
              <a:solidFill>
                <a:schemeClr val="accent2"/>
              </a:solidFill>
            </a:endParaRPr>
          </a:p>
        </p:txBody>
      </p:sp>
      <p:pic>
        <p:nvPicPr>
          <p:cNvPr id="11" name="图片 10" descr="手机屏幕截图&#10;&#10;描述已自动生成">
            <a:extLst>
              <a:ext uri="{FF2B5EF4-FFF2-40B4-BE49-F238E27FC236}">
                <a16:creationId xmlns:a16="http://schemas.microsoft.com/office/drawing/2014/main" id="{A08FDE75-FBDD-4501-B543-52FEDABE62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704720" y="2145666"/>
            <a:ext cx="4747871" cy="2566670"/>
          </a:xfrm>
          <a:prstGeom prst="rect">
            <a:avLst/>
          </a:prstGeom>
          <a:noFill/>
          <a:ln>
            <a:noFill/>
          </a:ln>
        </p:spPr>
      </p:pic>
      <p:sp>
        <p:nvSpPr>
          <p:cNvPr id="12" name="文本框 11">
            <a:extLst>
              <a:ext uri="{FF2B5EF4-FFF2-40B4-BE49-F238E27FC236}">
                <a16:creationId xmlns:a16="http://schemas.microsoft.com/office/drawing/2014/main" id="{81322AB1-1D58-436B-B7C0-C17317907C2D}"/>
              </a:ext>
            </a:extLst>
          </p:cNvPr>
          <p:cNvSpPr txBox="1"/>
          <p:nvPr/>
        </p:nvSpPr>
        <p:spPr>
          <a:xfrm>
            <a:off x="8456599" y="4845827"/>
            <a:ext cx="1244111" cy="338554"/>
          </a:xfrm>
          <a:prstGeom prst="rect">
            <a:avLst/>
          </a:prstGeom>
          <a:noFill/>
        </p:spPr>
        <p:txBody>
          <a:bodyPr wrap="square" rtlCol="0">
            <a:spAutoFit/>
          </a:bodyPr>
          <a:lstStyle/>
          <a:p>
            <a:pPr algn="ctr"/>
            <a:r>
              <a:rPr lang="zh-CN" altLang="en-US" sz="1600" dirty="0">
                <a:solidFill>
                  <a:schemeClr val="accent2"/>
                </a:solidFill>
              </a:rPr>
              <a:t>功耗报告</a:t>
            </a:r>
            <a:endParaRPr lang="zh-CN" altLang="en-US" dirty="0">
              <a:solidFill>
                <a:schemeClr val="accent2"/>
              </a:solidFill>
            </a:endParaRPr>
          </a:p>
        </p:txBody>
      </p:sp>
    </p:spTree>
    <p:extLst>
      <p:ext uri="{BB962C8B-B14F-4D97-AF65-F5344CB8AC3E}">
        <p14:creationId xmlns:p14="http://schemas.microsoft.com/office/powerpoint/2010/main" val="1360298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34D8F0-9E35-47DA-B5B6-884A96CC2258}"/>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7817C182-9F2C-44D6-AE8B-BA51DB70B060}"/>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Routing</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effectLst/>
                <a:latin typeface="+mn-ea"/>
                <a:cs typeface="Times New Roman" panose="02020603050405020304" pitchFamily="18" charset="0"/>
              </a:rPr>
              <a:t>      </a:t>
            </a:r>
            <a:r>
              <a:rPr lang="zh-CN" altLang="zh-CN" sz="1600" kern="100" dirty="0">
                <a:effectLst/>
                <a:latin typeface="+mn-ea"/>
                <a:cs typeface="Times New Roman" panose="02020603050405020304" pitchFamily="18" charset="0"/>
              </a:rPr>
              <a:t>芯片电压降热力图如下所示，注意到布线完成后电压降甚至从</a:t>
            </a:r>
            <a:r>
              <a:rPr lang="en-US" altLang="zh-CN" sz="1600" kern="100" dirty="0">
                <a:effectLst/>
                <a:latin typeface="+mn-ea"/>
                <a:cs typeface="Times New Roman" panose="02020603050405020304" pitchFamily="18" charset="0"/>
              </a:rPr>
              <a:t>35.8mV</a:t>
            </a:r>
            <a:r>
              <a:rPr lang="zh-CN" altLang="zh-CN" sz="1600" kern="100" dirty="0">
                <a:effectLst/>
                <a:latin typeface="+mn-ea"/>
                <a:cs typeface="Times New Roman" panose="02020603050405020304" pitchFamily="18" charset="0"/>
              </a:rPr>
              <a:t>降低到了</a:t>
            </a:r>
            <a:r>
              <a:rPr lang="en-US" altLang="zh-CN" sz="1600" kern="100" dirty="0">
                <a:effectLst/>
                <a:latin typeface="+mn-ea"/>
                <a:cs typeface="Times New Roman" panose="02020603050405020304" pitchFamily="18" charset="0"/>
              </a:rPr>
              <a:t>28.2mV</a:t>
            </a:r>
            <a:r>
              <a:rPr lang="zh-CN" altLang="zh-CN" sz="1600" kern="100" dirty="0">
                <a:effectLst/>
                <a:latin typeface="+mn-ea"/>
                <a:cs typeface="Times New Roman" panose="02020603050405020304" pitchFamily="18" charset="0"/>
              </a:rPr>
              <a:t>：</a:t>
            </a:r>
          </a:p>
          <a:p>
            <a:pPr marL="0" indent="0">
              <a:buNone/>
            </a:pPr>
            <a:endParaRPr lang="zh-CN" altLang="en-US" dirty="0"/>
          </a:p>
        </p:txBody>
      </p:sp>
      <p:pic>
        <p:nvPicPr>
          <p:cNvPr id="6" name="图片 5" descr="图形用户界面&#10;&#10;描述已自动生成">
            <a:extLst>
              <a:ext uri="{FF2B5EF4-FFF2-40B4-BE49-F238E27FC236}">
                <a16:creationId xmlns:a16="http://schemas.microsoft.com/office/drawing/2014/main" id="{D41FD3A4-CF17-4143-B7A2-4EACA750BCA6}"/>
              </a:ext>
            </a:extLst>
          </p:cNvPr>
          <p:cNvPicPr>
            <a:picLocks noChangeAspect="1"/>
          </p:cNvPicPr>
          <p:nvPr/>
        </p:nvPicPr>
        <p:blipFill>
          <a:blip r:embed="rId2"/>
          <a:stretch>
            <a:fillRect/>
          </a:stretch>
        </p:blipFill>
        <p:spPr>
          <a:xfrm>
            <a:off x="2927402" y="1846801"/>
            <a:ext cx="6351451" cy="3425777"/>
          </a:xfrm>
          <a:prstGeom prst="rect">
            <a:avLst/>
          </a:prstGeom>
        </p:spPr>
      </p:pic>
    </p:spTree>
    <p:extLst>
      <p:ext uri="{BB962C8B-B14F-4D97-AF65-F5344CB8AC3E}">
        <p14:creationId xmlns:p14="http://schemas.microsoft.com/office/powerpoint/2010/main" val="419942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16B29232-D117-4300-BCEB-7E6D9393D427}"/>
              </a:ext>
            </a:extLst>
          </p:cNvPr>
          <p:cNvSpPr>
            <a:spLocks noGrp="1"/>
          </p:cNvSpPr>
          <p:nvPr>
            <p:ph type="body" sz="quarter" idx="11"/>
          </p:nvPr>
        </p:nvSpPr>
        <p:spPr/>
        <p:txBody>
          <a:bodyPr/>
          <a:lstStyle/>
          <a:p>
            <a:r>
              <a:rPr lang="en-US" altLang="zh-CN" dirty="0"/>
              <a:t>01 </a:t>
            </a:r>
            <a:r>
              <a:rPr lang="zh-CN" altLang="en-US" dirty="0"/>
              <a:t>设计简介与设计分工</a:t>
            </a:r>
          </a:p>
        </p:txBody>
      </p:sp>
      <p:sp>
        <p:nvSpPr>
          <p:cNvPr id="8" name="文本占位符 7">
            <a:extLst>
              <a:ext uri="{FF2B5EF4-FFF2-40B4-BE49-F238E27FC236}">
                <a16:creationId xmlns:a16="http://schemas.microsoft.com/office/drawing/2014/main" id="{E7DFE8B9-FC6E-4707-9349-20DA5F164902}"/>
              </a:ext>
            </a:extLst>
          </p:cNvPr>
          <p:cNvSpPr>
            <a:spLocks noGrp="1"/>
          </p:cNvSpPr>
          <p:nvPr>
            <p:ph type="body" sz="quarter" idx="14"/>
          </p:nvPr>
        </p:nvSpPr>
        <p:spPr/>
        <p:txBody>
          <a:bodyPr/>
          <a:lstStyle/>
          <a:p>
            <a:r>
              <a:rPr lang="en-US" altLang="zh-CN" sz="2400" dirty="0"/>
              <a:t>ME(</a:t>
            </a:r>
            <a:r>
              <a:rPr lang="zh-CN" altLang="en-US" sz="2400" dirty="0"/>
              <a:t>运动估计</a:t>
            </a:r>
            <a:r>
              <a:rPr lang="en-US" altLang="zh-CN" sz="2400" dirty="0"/>
              <a:t>)</a:t>
            </a:r>
            <a:r>
              <a:rPr lang="zh-CN" altLang="en-US" sz="2400" dirty="0"/>
              <a:t>简介</a:t>
            </a:r>
            <a:endParaRPr lang="en-US" altLang="zh-CN" sz="2400" dirty="0"/>
          </a:p>
          <a:p>
            <a:pPr marL="0" indent="0">
              <a:buNone/>
            </a:pPr>
            <a:r>
              <a:rPr lang="en-US" altLang="zh-CN" sz="1800" kern="100" dirty="0">
                <a:latin typeface="Calibri" panose="020F0502020204030204" pitchFamily="34" charset="0"/>
                <a:ea typeface="宋体" panose="02010600030101010101" pitchFamily="2" charset="-122"/>
                <a:cs typeface="Times New Roman" panose="02020603050405020304" pitchFamily="18" charset="0"/>
              </a:rPr>
              <a:t>     </a:t>
            </a:r>
          </a:p>
        </p:txBody>
      </p:sp>
      <p:sp>
        <p:nvSpPr>
          <p:cNvPr id="9" name="文本框 8">
            <a:extLst>
              <a:ext uri="{FF2B5EF4-FFF2-40B4-BE49-F238E27FC236}">
                <a16:creationId xmlns:a16="http://schemas.microsoft.com/office/drawing/2014/main" id="{5BEF52D7-E76F-4BDE-BF04-C55F8286528B}"/>
              </a:ext>
            </a:extLst>
          </p:cNvPr>
          <p:cNvSpPr txBox="1"/>
          <p:nvPr/>
        </p:nvSpPr>
        <p:spPr>
          <a:xfrm>
            <a:off x="5638800" y="2971800"/>
            <a:ext cx="914400" cy="914400"/>
          </a:xfrm>
          <a:prstGeom prst="rect">
            <a:avLst/>
          </a:prstGeom>
          <a:no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58C0A240-BD2B-4FB1-AFB3-3B914DC02FA2}"/>
              </a:ext>
            </a:extLst>
          </p:cNvPr>
          <p:cNvSpPr txBox="1"/>
          <p:nvPr/>
        </p:nvSpPr>
        <p:spPr>
          <a:xfrm>
            <a:off x="479394" y="1415413"/>
            <a:ext cx="6986726" cy="1615827"/>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多功能视频编码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(VCC/H.266)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的帧间预测技术中重要环节</a:t>
            </a: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800" kern="100" dirty="0">
                <a:latin typeface="Calibri" panose="020F0502020204030204" pitchFamily="34" charset="0"/>
                <a:ea typeface="宋体" panose="02010600030101010101" pitchFamily="2" charset="-122"/>
                <a:cs typeface="Times New Roman" panose="02020603050405020304" pitchFamily="18" charset="0"/>
              </a:rPr>
              <a:t>消除帧与帧之间的冗余信息</a:t>
            </a: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800" kern="100" dirty="0">
                <a:latin typeface="Calibri" panose="020F0502020204030204" pitchFamily="34" charset="0"/>
                <a:ea typeface="宋体" panose="02010600030101010101" pitchFamily="2" charset="-122"/>
                <a:cs typeface="Times New Roman" panose="02020603050405020304" pitchFamily="18" charset="0"/>
              </a:rPr>
              <a:t>基于块的运动表示法</a:t>
            </a:r>
            <a:endParaRPr lang="en-US" altLang="zh-CN" sz="1800"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pic>
        <p:nvPicPr>
          <p:cNvPr id="1026" name="Picture 2">
            <a:extLst>
              <a:ext uri="{FF2B5EF4-FFF2-40B4-BE49-F238E27FC236}">
                <a16:creationId xmlns:a16="http://schemas.microsoft.com/office/drawing/2014/main" id="{8061143C-714F-41BC-9A7F-802DDFA4C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540" y="2643571"/>
            <a:ext cx="475297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844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D23C484-3533-4A3A-AB54-EE6E857613CD}"/>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CED7DC38-A76B-44CC-9D31-A82E732D86C7}"/>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Routing</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effectLst/>
                <a:latin typeface="+mn-ea"/>
                <a:cs typeface="Times New Roman" panose="02020603050405020304" pitchFamily="18" charset="0"/>
              </a:rPr>
              <a:t>     </a:t>
            </a:r>
            <a:r>
              <a:rPr lang="zh-CN" altLang="zh-CN" sz="1600" kern="100" dirty="0">
                <a:effectLst/>
                <a:latin typeface="+mn-ea"/>
                <a:cs typeface="Times New Roman" panose="02020603050405020304" pitchFamily="18" charset="0"/>
              </a:rPr>
              <a:t>芯片拥塞情况如下图所示，没有严重拥塞的出现：</a:t>
            </a:r>
          </a:p>
          <a:p>
            <a:pPr marL="0" indent="0">
              <a:buNone/>
            </a:pPr>
            <a:endParaRPr lang="zh-CN" altLang="en-US" dirty="0"/>
          </a:p>
        </p:txBody>
      </p:sp>
      <p:pic>
        <p:nvPicPr>
          <p:cNvPr id="6" name="图片 5" descr="图形用户界面&#10;&#10;描述已自动生成">
            <a:extLst>
              <a:ext uri="{FF2B5EF4-FFF2-40B4-BE49-F238E27FC236}">
                <a16:creationId xmlns:a16="http://schemas.microsoft.com/office/drawing/2014/main" id="{02019C03-D86D-4928-BF9B-98374BCA6DAF}"/>
              </a:ext>
            </a:extLst>
          </p:cNvPr>
          <p:cNvPicPr>
            <a:picLocks noChangeAspect="1"/>
          </p:cNvPicPr>
          <p:nvPr/>
        </p:nvPicPr>
        <p:blipFill>
          <a:blip r:embed="rId2"/>
          <a:stretch>
            <a:fillRect/>
          </a:stretch>
        </p:blipFill>
        <p:spPr>
          <a:xfrm>
            <a:off x="2539906" y="1891189"/>
            <a:ext cx="7126444" cy="3843784"/>
          </a:xfrm>
          <a:prstGeom prst="rect">
            <a:avLst/>
          </a:prstGeom>
        </p:spPr>
      </p:pic>
    </p:spTree>
    <p:extLst>
      <p:ext uri="{BB962C8B-B14F-4D97-AF65-F5344CB8AC3E}">
        <p14:creationId xmlns:p14="http://schemas.microsoft.com/office/powerpoint/2010/main" val="479874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27E95C3-72B6-41F5-84DA-73BC98FB70FC}"/>
              </a:ext>
            </a:extLst>
          </p:cNvPr>
          <p:cNvSpPr>
            <a:spLocks noGrp="1"/>
          </p:cNvSpPr>
          <p:nvPr>
            <p:ph type="body" sz="quarter" idx="11"/>
          </p:nvPr>
        </p:nvSpPr>
        <p:spPr/>
        <p:txBody>
          <a:bodyPr/>
          <a:lstStyle/>
          <a:p>
            <a:r>
              <a:rPr lang="en-US" altLang="zh-CN" dirty="0"/>
              <a:t>05 </a:t>
            </a:r>
            <a:r>
              <a:rPr lang="zh-CN" altLang="en-US" dirty="0"/>
              <a:t>电路物理实现与结果分析</a:t>
            </a:r>
          </a:p>
        </p:txBody>
      </p:sp>
      <p:sp>
        <p:nvSpPr>
          <p:cNvPr id="5" name="文本占位符 4">
            <a:extLst>
              <a:ext uri="{FF2B5EF4-FFF2-40B4-BE49-F238E27FC236}">
                <a16:creationId xmlns:a16="http://schemas.microsoft.com/office/drawing/2014/main" id="{6E603992-49E9-417F-8B62-34B8B1859651}"/>
              </a:ext>
            </a:extLst>
          </p:cNvPr>
          <p:cNvSpPr>
            <a:spLocks noGrp="1"/>
          </p:cNvSpPr>
          <p:nvPr>
            <p:ph type="body" sz="quarter" idx="14"/>
          </p:nvPr>
        </p:nvSpPr>
        <p:spPr/>
        <p:txBody>
          <a:bodyPr/>
          <a:lstStyle/>
          <a:p>
            <a:r>
              <a:rPr lang="en-US" altLang="zh-CN" sz="2000" b="1" kern="100" dirty="0">
                <a:effectLst/>
                <a:latin typeface="Cambria" panose="02040503050406030204" pitchFamily="18" charset="0"/>
                <a:ea typeface="宋体" panose="02010600030101010101" pitchFamily="2" charset="-122"/>
                <a:cs typeface="Times New Roman" panose="02020603050405020304" pitchFamily="18" charset="0"/>
              </a:rPr>
              <a:t>Finishing</a:t>
            </a:r>
            <a:endParaRPr lang="zh-CN" altLang="zh-CN" sz="2000" b="1" kern="100" dirty="0">
              <a:effectLst/>
              <a:latin typeface="Cambria" panose="02040503050406030204" pitchFamily="18" charset="0"/>
              <a:ea typeface="宋体" panose="02010600030101010101" pitchFamily="2" charset="-122"/>
              <a:cs typeface="Times New Roman" panose="02020603050405020304" pitchFamily="18" charset="0"/>
            </a:endParaRPr>
          </a:p>
          <a:p>
            <a:pPr marL="0" indent="0">
              <a:buNone/>
            </a:pPr>
            <a:r>
              <a:rPr lang="en-US" altLang="zh-CN" sz="1600" kern="100" dirty="0">
                <a:effectLst/>
                <a:latin typeface="+mn-ea"/>
                <a:cs typeface="Times New Roman" panose="02020603050405020304" pitchFamily="18" charset="0"/>
              </a:rPr>
              <a:t>     </a:t>
            </a:r>
            <a:r>
              <a:rPr lang="zh-CN" altLang="zh-CN" sz="1600" kern="100" dirty="0">
                <a:effectLst/>
                <a:latin typeface="+mn-ea"/>
                <a:cs typeface="Times New Roman" panose="02020603050405020304" pitchFamily="18" charset="0"/>
              </a:rPr>
              <a:t>插入</a:t>
            </a:r>
            <a:r>
              <a:rPr lang="en-US" altLang="zh-CN" sz="1600" kern="100" dirty="0">
                <a:effectLst/>
                <a:latin typeface="+mn-ea"/>
                <a:cs typeface="Times New Roman" panose="02020603050405020304" pitchFamily="18" charset="0"/>
              </a:rPr>
              <a:t>filler</a:t>
            </a:r>
            <a:r>
              <a:rPr lang="zh-CN" altLang="zh-CN" sz="1600" kern="100" dirty="0">
                <a:effectLst/>
                <a:latin typeface="+mn-ea"/>
                <a:cs typeface="Times New Roman" panose="02020603050405020304" pitchFamily="18" charset="0"/>
              </a:rPr>
              <a:t>后，芯片概貌如下所示：</a:t>
            </a:r>
            <a:endParaRPr lang="zh-CN" altLang="en-US" sz="1800" dirty="0">
              <a:latin typeface="+mn-ea"/>
            </a:endParaRPr>
          </a:p>
        </p:txBody>
      </p:sp>
      <p:pic>
        <p:nvPicPr>
          <p:cNvPr id="6" name="图片 5" descr="电脑萤幕的截图&#10;&#10;描述已自动生成">
            <a:extLst>
              <a:ext uri="{FF2B5EF4-FFF2-40B4-BE49-F238E27FC236}">
                <a16:creationId xmlns:a16="http://schemas.microsoft.com/office/drawing/2014/main" id="{7F75FD7B-452D-4766-AD61-7AB7039881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532520" y="1813004"/>
            <a:ext cx="7126959" cy="3844062"/>
          </a:xfrm>
          <a:prstGeom prst="rect">
            <a:avLst/>
          </a:prstGeom>
          <a:noFill/>
          <a:ln>
            <a:noFill/>
          </a:ln>
        </p:spPr>
      </p:pic>
    </p:spTree>
    <p:extLst>
      <p:ext uri="{BB962C8B-B14F-4D97-AF65-F5344CB8AC3E}">
        <p14:creationId xmlns:p14="http://schemas.microsoft.com/office/powerpoint/2010/main" val="103907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EB2B80-C708-4F88-B204-0AAF73FCF0B9}"/>
              </a:ext>
            </a:extLst>
          </p:cNvPr>
          <p:cNvSpPr>
            <a:spLocks noGrp="1"/>
          </p:cNvSpPr>
          <p:nvPr>
            <p:ph type="body" sz="quarter" idx="11"/>
          </p:nvPr>
        </p:nvSpPr>
        <p:spPr/>
        <p:txBody>
          <a:bodyPr/>
          <a:lstStyle/>
          <a:p>
            <a:r>
              <a:rPr lang="en-US" altLang="zh-CN" dirty="0"/>
              <a:t>01 </a:t>
            </a:r>
            <a:r>
              <a:rPr lang="zh-CN" altLang="en-US" dirty="0"/>
              <a:t>设计简介与设计分工</a:t>
            </a:r>
          </a:p>
        </p:txBody>
      </p:sp>
      <p:sp>
        <p:nvSpPr>
          <p:cNvPr id="5" name="文本占位符 4">
            <a:extLst>
              <a:ext uri="{FF2B5EF4-FFF2-40B4-BE49-F238E27FC236}">
                <a16:creationId xmlns:a16="http://schemas.microsoft.com/office/drawing/2014/main" id="{1E1A4085-09E5-4412-AC4E-438258338DC8}"/>
              </a:ext>
            </a:extLst>
          </p:cNvPr>
          <p:cNvSpPr>
            <a:spLocks noGrp="1"/>
          </p:cNvSpPr>
          <p:nvPr>
            <p:ph type="body" sz="quarter" idx="14"/>
          </p:nvPr>
        </p:nvSpPr>
        <p:spPr/>
        <p:txBody>
          <a:bodyPr/>
          <a:lstStyle/>
          <a:p>
            <a:r>
              <a:rPr lang="zh-CN" altLang="en-US" dirty="0"/>
              <a:t>设计指标及应用要求</a:t>
            </a:r>
            <a:endParaRPr lang="en-US" altLang="zh-CN" dirty="0"/>
          </a:p>
          <a:p>
            <a:pPr indent="0" algn="just">
              <a:lnSpc>
                <a:spcPct val="115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每秒</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60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帧</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4K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视频（</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3840×2160@60fps</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）的实时处理能力 </a:t>
            </a:r>
          </a:p>
          <a:p>
            <a:pPr indent="0" algn="just">
              <a:lnSpc>
                <a:spcPct val="115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采用全搜索</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ME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算法、支持</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8×8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块大小的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SAD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计算、搜索区间为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0" algn="just">
              <a:lnSpc>
                <a:spcPct val="115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芯片设计工艺：华力</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55nm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工艺 </a:t>
            </a:r>
          </a:p>
          <a:p>
            <a:pPr indent="0" algn="just">
              <a:lnSpc>
                <a:spcPct val="115000"/>
              </a:lnSpc>
              <a:buNone/>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评价指标：电路的实时处理能力、芯片的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PPA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Performance or frequency, Power, Area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）、输入</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输出数据的带宽及其利用效率。</a:t>
            </a:r>
          </a:p>
          <a:p>
            <a:pPr marL="0" indent="0">
              <a:buNone/>
            </a:pPr>
            <a:endParaRPr lang="zh-CN" altLang="en-US" dirty="0"/>
          </a:p>
        </p:txBody>
      </p:sp>
    </p:spTree>
    <p:extLst>
      <p:ext uri="{BB962C8B-B14F-4D97-AF65-F5344CB8AC3E}">
        <p14:creationId xmlns:p14="http://schemas.microsoft.com/office/powerpoint/2010/main" val="2534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8B1724-5E17-4698-B2A8-4B67129575AC}"/>
              </a:ext>
            </a:extLst>
          </p:cNvPr>
          <p:cNvSpPr>
            <a:spLocks noGrp="1"/>
          </p:cNvSpPr>
          <p:nvPr>
            <p:ph type="body" sz="quarter" idx="11"/>
          </p:nvPr>
        </p:nvSpPr>
        <p:spPr/>
        <p:txBody>
          <a:bodyPr/>
          <a:lstStyle/>
          <a:p>
            <a:r>
              <a:rPr lang="en-US" altLang="zh-CN" dirty="0"/>
              <a:t>01 </a:t>
            </a:r>
            <a:r>
              <a:rPr lang="zh-CN" altLang="en-US" dirty="0"/>
              <a:t>设计简介与设计分工</a:t>
            </a:r>
          </a:p>
        </p:txBody>
      </p:sp>
      <p:sp>
        <p:nvSpPr>
          <p:cNvPr id="5" name="文本占位符 4">
            <a:extLst>
              <a:ext uri="{FF2B5EF4-FFF2-40B4-BE49-F238E27FC236}">
                <a16:creationId xmlns:a16="http://schemas.microsoft.com/office/drawing/2014/main" id="{6DEBD952-F963-4E7D-883E-4487794AD25C}"/>
              </a:ext>
            </a:extLst>
          </p:cNvPr>
          <p:cNvSpPr>
            <a:spLocks noGrp="1"/>
          </p:cNvSpPr>
          <p:nvPr>
            <p:ph type="body" sz="quarter" idx="14"/>
          </p:nvPr>
        </p:nvSpPr>
        <p:spPr/>
        <p:txBody>
          <a:bodyPr/>
          <a:lstStyle/>
          <a:p>
            <a:r>
              <a:rPr lang="zh-CN" altLang="en-US" dirty="0"/>
              <a:t>基于块匹配的</a:t>
            </a:r>
            <a:r>
              <a:rPr lang="en-US" altLang="zh-CN" dirty="0"/>
              <a:t>ME</a:t>
            </a:r>
            <a:r>
              <a:rPr lang="zh-CN" altLang="en-US" dirty="0"/>
              <a:t>算法</a:t>
            </a:r>
            <a:endParaRPr lang="en-US" altLang="zh-CN" dirty="0"/>
          </a:p>
          <a:p>
            <a:pPr marL="0" indent="0">
              <a:buNone/>
            </a:pPr>
            <a:endParaRPr lang="zh-CN" altLang="en-US" dirty="0"/>
          </a:p>
        </p:txBody>
      </p:sp>
      <p:pic>
        <p:nvPicPr>
          <p:cNvPr id="6" name="图片 5" descr="图示&#10;&#10;描述已自动生成">
            <a:extLst>
              <a:ext uri="{FF2B5EF4-FFF2-40B4-BE49-F238E27FC236}">
                <a16:creationId xmlns:a16="http://schemas.microsoft.com/office/drawing/2014/main" id="{4749A8F0-70C1-4D7B-B5BB-5ED49FAAA75A}"/>
              </a:ext>
            </a:extLst>
          </p:cNvPr>
          <p:cNvPicPr>
            <a:picLocks noChangeAspect="1"/>
          </p:cNvPicPr>
          <p:nvPr/>
        </p:nvPicPr>
        <p:blipFill>
          <a:blip r:embed="rId2"/>
          <a:stretch>
            <a:fillRect/>
          </a:stretch>
        </p:blipFill>
        <p:spPr>
          <a:xfrm>
            <a:off x="1852069" y="1380010"/>
            <a:ext cx="8487862" cy="220525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557457-5432-4953-9022-86A8CEBF592A}"/>
                  </a:ext>
                </a:extLst>
              </p:cNvPr>
              <p:cNvSpPr txBox="1"/>
              <p:nvPr/>
            </p:nvSpPr>
            <p:spPr>
              <a:xfrm>
                <a:off x="1455127" y="3626488"/>
                <a:ext cx="9056033" cy="2879634"/>
              </a:xfrm>
              <a:prstGeom prst="rect">
                <a:avLst/>
              </a:prstGeom>
              <a:noFill/>
            </p:spPr>
            <p:txBody>
              <a:bodyPr wrap="square" rtlCol="0">
                <a:spAutoFit/>
              </a:bodyPr>
              <a:lstStyle/>
              <a:p>
                <a:pPr>
                  <a:lnSpc>
                    <a:spcPct val="150000"/>
                  </a:lnSpc>
                </a:pPr>
                <a:r>
                  <a:rPr lang="zh-CN" altLang="en-US" dirty="0">
                    <a:solidFill>
                      <a:schemeClr val="accent2"/>
                    </a:solidFill>
                  </a:rPr>
                  <a:t>以参考块左上角为坐标原点确定搜索区域</a:t>
                </a:r>
                <a:endParaRPr lang="en-US" altLang="zh-CN" dirty="0">
                  <a:solidFill>
                    <a:schemeClr val="accent2"/>
                  </a:solidFill>
                </a:endParaRPr>
              </a:p>
              <a:p>
                <a:pPr>
                  <a:lnSpc>
                    <a:spcPct val="150000"/>
                  </a:lnSpc>
                </a:pPr>
                <a:r>
                  <a:rPr lang="zh-CN" altLang="en-US" dirty="0">
                    <a:solidFill>
                      <a:schemeClr val="accent2"/>
                    </a:solidFill>
                  </a:rPr>
                  <a:t>在搜索区域内搜索与参考块匹配程度最高的块</a:t>
                </a:r>
                <a:endParaRPr lang="en-US" altLang="zh-CN" dirty="0">
                  <a:solidFill>
                    <a:schemeClr val="accent2"/>
                  </a:solidFill>
                </a:endParaRPr>
              </a:p>
              <a:p>
                <a:pPr>
                  <a:lnSpc>
                    <a:spcPct val="150000"/>
                  </a:lnSpc>
                </a:pPr>
                <a:r>
                  <a:rPr lang="zh-CN" altLang="en-US" dirty="0">
                    <a:solidFill>
                      <a:schemeClr val="accent2"/>
                    </a:solidFill>
                  </a:rPr>
                  <a:t>找出最小</a:t>
                </a:r>
                <a:r>
                  <a:rPr lang="en-US" altLang="zh-CN" dirty="0">
                    <a:solidFill>
                      <a:schemeClr val="accent2"/>
                    </a:solidFill>
                  </a:rPr>
                  <a:t>SAD</a:t>
                </a:r>
                <a:r>
                  <a:rPr lang="zh-CN" altLang="en-US" dirty="0">
                    <a:solidFill>
                      <a:schemeClr val="accent2"/>
                    </a:solidFill>
                  </a:rPr>
                  <a:t>、</a:t>
                </a:r>
                <a:r>
                  <a:rPr lang="en-US" altLang="zh-CN" dirty="0">
                    <a:solidFill>
                      <a:schemeClr val="accent2"/>
                    </a:solidFill>
                  </a:rPr>
                  <a:t>MV(m, n)</a:t>
                </a:r>
              </a:p>
              <a:p>
                <a:pPr>
                  <a:lnSpc>
                    <a:spcPct val="150000"/>
                  </a:lnSpc>
                </a:pPr>
                <a14:m>
                  <m:oMathPara xmlns:m="http://schemas.openxmlformats.org/officeDocument/2006/math">
                    <m:oMathParaPr>
                      <m:jc m:val="centerGroup"/>
                    </m:oMathParaPr>
                    <m:oMath xmlns:m="http://schemas.openxmlformats.org/officeDocument/2006/math">
                      <m:r>
                        <a:rPr lang="en-US" altLang="zh-CN" sz="1800" b="1" i="1" kern="100" smtClean="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𝑺𝑨𝑫</m:t>
                      </m:r>
                      <m:d>
                        <m:dPr>
                          <m:ctrlPr>
                            <a:rPr lang="zh-CN" altLang="zh-CN" i="1">
                              <a:solidFill>
                                <a:schemeClr val="accent2"/>
                              </a:solidFill>
                              <a:effectLst/>
                              <a:latin typeface="Cambria Math" panose="02040503050406030204" pitchFamily="18" charset="0"/>
                              <a:ea typeface="Cambria Math" panose="02040503050406030204" pitchFamily="18" charset="0"/>
                            </a:rPr>
                          </m:ctrlPr>
                        </m:dPr>
                        <m:e>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𝒎</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𝒏</m:t>
                          </m:r>
                        </m:e>
                      </m:d>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solidFill>
                                <a:schemeClr val="accent2"/>
                              </a:solidFill>
                              <a:effectLst/>
                              <a:latin typeface="Cambria Math" panose="02040503050406030204" pitchFamily="18" charset="0"/>
                              <a:ea typeface="Cambria Math" panose="02040503050406030204" pitchFamily="18" charset="0"/>
                            </a:rPr>
                          </m:ctrlPr>
                        </m:naryPr>
                        <m:sub>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𝟕</m:t>
                          </m:r>
                        </m:sup>
                        <m:e>
                          <m:nary>
                            <m:naryPr>
                              <m:chr m:val="∑"/>
                              <m:limLoc m:val="undOvr"/>
                              <m:ctrlPr>
                                <a:rPr lang="zh-CN" altLang="zh-CN" i="1">
                                  <a:solidFill>
                                    <a:schemeClr val="accent2"/>
                                  </a:solidFill>
                                  <a:effectLst/>
                                  <a:latin typeface="Cambria Math" panose="02040503050406030204" pitchFamily="18" charset="0"/>
                                  <a:ea typeface="Cambria Math" panose="02040503050406030204" pitchFamily="18" charset="0"/>
                                </a:rPr>
                              </m:ctrlPr>
                            </m:naryPr>
                            <m:sub>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𝟎</m:t>
                              </m:r>
                            </m:sub>
                            <m:sup>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𝟕</m:t>
                              </m:r>
                            </m:sup>
                            <m:e>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𝒙</m:t>
                              </m:r>
                              <m:d>
                                <m:dPr>
                                  <m:ctrlPr>
                                    <a:rPr lang="zh-CN" altLang="zh-CN" i="1">
                                      <a:solidFill>
                                        <a:schemeClr val="accent2"/>
                                      </a:solidFill>
                                      <a:effectLst/>
                                      <a:latin typeface="Cambria Math" panose="02040503050406030204" pitchFamily="18" charset="0"/>
                                      <a:ea typeface="Cambria Math" panose="02040503050406030204" pitchFamily="18" charset="0"/>
                                    </a:rPr>
                                  </m:ctrlPr>
                                </m:dPr>
                                <m:e>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𝒋</m:t>
                                  </m:r>
                                </m:e>
                              </m:d>
                              <m:r>
                                <a:rPr lang="en-US" altLang="zh-CN" sz="1800"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𝒚</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𝒎</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e>
                          </m:nary>
                        </m:e>
                      </m:nary>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𝟕</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𝒎</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𝒏</m:t>
                      </m:r>
                      <m:r>
                        <a:rPr lang="en-US" altLang="zh-CN" sz="1800"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kern="100">
                          <a:solidFill>
                            <a:schemeClr val="accent2"/>
                          </a:solidFill>
                          <a:effectLst/>
                          <a:latin typeface="Cambria Math" panose="02040503050406030204" pitchFamily="18" charset="0"/>
                          <a:ea typeface="宋体" panose="02010600030101010101" pitchFamily="2" charset="-122"/>
                          <a:cs typeface="Times New Roman" panose="02020603050405020304" pitchFamily="18" charset="0"/>
                        </a:rPr>
                        <m:t>𝟖</m:t>
                      </m:r>
                    </m:oMath>
                  </m:oMathPara>
                </a14:m>
                <a:endParaRPr lang="en-US" altLang="zh-CN" dirty="0">
                  <a:solidFill>
                    <a:schemeClr val="accent2"/>
                  </a:solidFill>
                </a:endParaRPr>
              </a:p>
              <a:p>
                <a:pPr>
                  <a:lnSpc>
                    <a:spcPct val="150000"/>
                  </a:lnSpc>
                </a:pPr>
                <a:endParaRPr lang="en-US" altLang="zh-CN" dirty="0">
                  <a:solidFill>
                    <a:schemeClr val="accent2"/>
                  </a:solidFill>
                </a:endParaRPr>
              </a:p>
            </p:txBody>
          </p:sp>
        </mc:Choice>
        <mc:Fallback xmlns="">
          <p:sp>
            <p:nvSpPr>
              <p:cNvPr id="7" name="文本框 6">
                <a:extLst>
                  <a:ext uri="{FF2B5EF4-FFF2-40B4-BE49-F238E27FC236}">
                    <a16:creationId xmlns:a16="http://schemas.microsoft.com/office/drawing/2014/main" id="{1A557457-5432-4953-9022-86A8CEBF592A}"/>
                  </a:ext>
                </a:extLst>
              </p:cNvPr>
              <p:cNvSpPr txBox="1">
                <a:spLocks noRot="1" noChangeAspect="1" noMove="1" noResize="1" noEditPoints="1" noAdjustHandles="1" noChangeArrowheads="1" noChangeShapeType="1" noTextEdit="1"/>
              </p:cNvSpPr>
              <p:nvPr/>
            </p:nvSpPr>
            <p:spPr>
              <a:xfrm>
                <a:off x="1455127" y="3626488"/>
                <a:ext cx="9056033" cy="2879634"/>
              </a:xfrm>
              <a:prstGeom prst="rect">
                <a:avLst/>
              </a:prstGeom>
              <a:blipFill>
                <a:blip r:embed="rId3"/>
                <a:stretch>
                  <a:fillRect l="-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51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60597D8-500E-442E-9AED-39D36E39D835}"/>
              </a:ext>
            </a:extLst>
          </p:cNvPr>
          <p:cNvSpPr>
            <a:spLocks noGrp="1"/>
          </p:cNvSpPr>
          <p:nvPr>
            <p:ph type="body" sz="quarter" idx="11"/>
          </p:nvPr>
        </p:nvSpPr>
        <p:spPr/>
        <p:txBody>
          <a:bodyPr/>
          <a:lstStyle/>
          <a:p>
            <a:r>
              <a:rPr lang="en-US" altLang="zh-CN" dirty="0"/>
              <a:t>01 </a:t>
            </a:r>
            <a:r>
              <a:rPr lang="zh-CN" altLang="en-US" dirty="0"/>
              <a:t>设计简介与设计分工</a:t>
            </a:r>
          </a:p>
        </p:txBody>
      </p:sp>
      <p:sp>
        <p:nvSpPr>
          <p:cNvPr id="5" name="文本占位符 4">
            <a:extLst>
              <a:ext uri="{FF2B5EF4-FFF2-40B4-BE49-F238E27FC236}">
                <a16:creationId xmlns:a16="http://schemas.microsoft.com/office/drawing/2014/main" id="{54EBC4A1-ABD4-4FF6-B5CD-12E608D59218}"/>
              </a:ext>
            </a:extLst>
          </p:cNvPr>
          <p:cNvSpPr>
            <a:spLocks noGrp="1"/>
          </p:cNvSpPr>
          <p:nvPr>
            <p:ph type="body" sz="quarter" idx="14"/>
          </p:nvPr>
        </p:nvSpPr>
        <p:spPr/>
        <p:txBody>
          <a:bodyPr/>
          <a:lstStyle/>
          <a:p>
            <a:r>
              <a:rPr lang="zh-CN" altLang="en-US" dirty="0"/>
              <a:t>搜索方式及数据复用</a:t>
            </a:r>
            <a:endParaRPr lang="en-US" altLang="zh-CN" dirty="0"/>
          </a:p>
          <a:p>
            <a:pPr marL="0" indent="0">
              <a:buNone/>
            </a:pPr>
            <a:endParaRPr lang="zh-CN" altLang="en-US" dirty="0"/>
          </a:p>
        </p:txBody>
      </p:sp>
      <p:pic>
        <p:nvPicPr>
          <p:cNvPr id="6" name="图片 5">
            <a:extLst>
              <a:ext uri="{FF2B5EF4-FFF2-40B4-BE49-F238E27FC236}">
                <a16:creationId xmlns:a16="http://schemas.microsoft.com/office/drawing/2014/main" id="{8D856D7C-A3F7-4527-819C-0EE23BCD29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4011" y="1657433"/>
            <a:ext cx="2984344" cy="2984344"/>
          </a:xfrm>
          <a:prstGeom prst="rect">
            <a:avLst/>
          </a:prstGeom>
          <a:noFill/>
          <a:ln>
            <a:noFill/>
          </a:ln>
        </p:spPr>
      </p:pic>
      <p:pic>
        <p:nvPicPr>
          <p:cNvPr id="7" name="图片 6" descr="图表&#10;&#10;描述已自动生成">
            <a:extLst>
              <a:ext uri="{FF2B5EF4-FFF2-40B4-BE49-F238E27FC236}">
                <a16:creationId xmlns:a16="http://schemas.microsoft.com/office/drawing/2014/main" id="{EC514315-818E-44CF-BB26-C3892474B104}"/>
              </a:ext>
            </a:extLst>
          </p:cNvPr>
          <p:cNvPicPr>
            <a:picLocks noChangeAspect="1"/>
          </p:cNvPicPr>
          <p:nvPr/>
        </p:nvPicPr>
        <p:blipFill>
          <a:blip r:embed="rId3"/>
          <a:stretch>
            <a:fillRect/>
          </a:stretch>
        </p:blipFill>
        <p:spPr>
          <a:xfrm>
            <a:off x="5869587" y="1792944"/>
            <a:ext cx="5770737" cy="2848833"/>
          </a:xfrm>
          <a:prstGeom prst="rect">
            <a:avLst/>
          </a:prstGeom>
        </p:spPr>
      </p:pic>
    </p:spTree>
    <p:extLst>
      <p:ext uri="{BB962C8B-B14F-4D97-AF65-F5344CB8AC3E}">
        <p14:creationId xmlns:p14="http://schemas.microsoft.com/office/powerpoint/2010/main" val="36230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8FBDF4-65D5-40C2-9892-F28E7D21ACB5}"/>
              </a:ext>
            </a:extLst>
          </p:cNvPr>
          <p:cNvSpPr>
            <a:spLocks noGrp="1"/>
          </p:cNvSpPr>
          <p:nvPr>
            <p:ph type="body" sz="quarter" idx="11"/>
          </p:nvPr>
        </p:nvSpPr>
        <p:spPr/>
        <p:txBody>
          <a:bodyPr/>
          <a:lstStyle/>
          <a:p>
            <a:r>
              <a:rPr lang="en-US" altLang="zh-CN" dirty="0"/>
              <a:t>01 </a:t>
            </a:r>
            <a:r>
              <a:rPr lang="zh-CN" altLang="en-US" dirty="0"/>
              <a:t>设计简介及设计分工</a:t>
            </a:r>
          </a:p>
        </p:txBody>
      </p:sp>
      <p:sp>
        <p:nvSpPr>
          <p:cNvPr id="5" name="文本占位符 4">
            <a:extLst>
              <a:ext uri="{FF2B5EF4-FFF2-40B4-BE49-F238E27FC236}">
                <a16:creationId xmlns:a16="http://schemas.microsoft.com/office/drawing/2014/main" id="{AA3C59B1-1E9A-4A82-98FA-1E101EA7B48F}"/>
              </a:ext>
            </a:extLst>
          </p:cNvPr>
          <p:cNvSpPr>
            <a:spLocks noGrp="1"/>
          </p:cNvSpPr>
          <p:nvPr>
            <p:ph type="body" sz="quarter" idx="14"/>
          </p:nvPr>
        </p:nvSpPr>
        <p:spPr>
          <a:xfrm>
            <a:off x="320805" y="775588"/>
            <a:ext cx="11550389" cy="5057041"/>
          </a:xfrm>
        </p:spPr>
        <p:txBody>
          <a:bodyPr/>
          <a:lstStyle/>
          <a:p>
            <a:pPr marL="0" indent="0">
              <a:buNone/>
            </a:pPr>
            <a:r>
              <a:rPr lang="zh-CN" altLang="en-US" sz="1800" dirty="0">
                <a:latin typeface="+mn-ea"/>
              </a:rPr>
              <a:t>朱恒毅</a:t>
            </a:r>
            <a:r>
              <a:rPr lang="en-US" altLang="zh-CN" sz="1800" dirty="0">
                <a:latin typeface="+mn-ea"/>
              </a:rPr>
              <a:t>(</a:t>
            </a:r>
            <a:r>
              <a:rPr lang="zh-CN" altLang="en-US" sz="1800" dirty="0">
                <a:latin typeface="+mn-ea"/>
              </a:rPr>
              <a:t>组长</a:t>
            </a:r>
            <a:r>
              <a:rPr lang="en-US" altLang="zh-CN" sz="1800" dirty="0">
                <a:latin typeface="+mn-ea"/>
              </a:rPr>
              <a:t>)</a:t>
            </a:r>
            <a:r>
              <a:rPr lang="zh-CN" altLang="en-US" sz="1800" dirty="0">
                <a:latin typeface="+mn-ea"/>
              </a:rPr>
              <a:t>：</a:t>
            </a:r>
            <a:r>
              <a:rPr lang="zh-CN" altLang="zh-CN" sz="1800" kern="100" dirty="0">
                <a:effectLst/>
                <a:latin typeface="+mn-ea"/>
                <a:cs typeface="Times New Roman" panose="02020603050405020304" pitchFamily="18" charset="0"/>
              </a:rPr>
              <a:t>参与了从前端设计到后端仿真的全部过程，作为组长全程跟踪小组进度；主要负责了</a:t>
            </a:r>
            <a:r>
              <a:rPr lang="en-US" altLang="zh-CN" sz="1800" kern="100" dirty="0">
                <a:effectLst/>
                <a:latin typeface="+mn-ea"/>
                <a:cs typeface="Times New Roman" panose="02020603050405020304" pitchFamily="18" charset="0"/>
              </a:rPr>
              <a:t>core</a:t>
            </a:r>
            <a:r>
              <a:rPr lang="zh-CN" altLang="zh-CN" sz="1800" kern="100" dirty="0">
                <a:effectLst/>
                <a:latin typeface="+mn-ea"/>
                <a:cs typeface="Times New Roman" panose="02020603050405020304" pitchFamily="18" charset="0"/>
              </a:rPr>
              <a:t>的时序确定，负责了</a:t>
            </a:r>
            <a:r>
              <a:rPr lang="en-US" altLang="zh-CN" sz="1800" kern="100" dirty="0">
                <a:effectLst/>
                <a:latin typeface="+mn-ea"/>
                <a:cs typeface="Times New Roman" panose="02020603050405020304" pitchFamily="18" charset="0"/>
              </a:rPr>
              <a:t>ICC</a:t>
            </a:r>
            <a:r>
              <a:rPr lang="zh-CN" altLang="zh-CN" sz="1800" kern="100" dirty="0">
                <a:effectLst/>
                <a:latin typeface="+mn-ea"/>
                <a:cs typeface="Times New Roman" panose="02020603050405020304" pitchFamily="18" charset="0"/>
              </a:rPr>
              <a:t>的全流程。</a:t>
            </a:r>
            <a:endParaRPr lang="en-US" altLang="zh-CN" sz="1800" kern="100" dirty="0">
              <a:effectLst/>
              <a:latin typeface="+mn-ea"/>
              <a:cs typeface="Times New Roman" panose="02020603050405020304" pitchFamily="18" charset="0"/>
            </a:endParaRPr>
          </a:p>
          <a:p>
            <a:pPr marL="0" indent="0">
              <a:buNone/>
            </a:pPr>
            <a:endParaRPr lang="en-US" altLang="zh-CN" sz="500" kern="100" dirty="0">
              <a:effectLst/>
              <a:latin typeface="+mn-ea"/>
              <a:cs typeface="Times New Roman" panose="02020603050405020304" pitchFamily="18" charset="0"/>
            </a:endParaRPr>
          </a:p>
          <a:p>
            <a:pPr marL="0" indent="0">
              <a:buNone/>
            </a:pPr>
            <a:r>
              <a:rPr lang="zh-CN" altLang="en-US" sz="1800" dirty="0">
                <a:latin typeface="+mn-ea"/>
              </a:rPr>
              <a:t>王清训</a:t>
            </a:r>
            <a:r>
              <a:rPr lang="en-US" altLang="zh-CN" sz="1800" dirty="0">
                <a:latin typeface="+mn-ea"/>
              </a:rPr>
              <a:t>(</a:t>
            </a:r>
            <a:r>
              <a:rPr lang="zh-CN" altLang="en-US" sz="1800" dirty="0">
                <a:latin typeface="+mn-ea"/>
              </a:rPr>
              <a:t>副组长</a:t>
            </a:r>
            <a:r>
              <a:rPr lang="en-US" altLang="zh-CN" sz="1800" dirty="0">
                <a:latin typeface="+mn-ea"/>
              </a:rPr>
              <a:t>)</a:t>
            </a:r>
            <a:r>
              <a:rPr lang="zh-CN" altLang="en-US" sz="1800" dirty="0">
                <a:latin typeface="+mn-ea"/>
              </a:rPr>
              <a:t>：</a:t>
            </a:r>
            <a:r>
              <a:rPr lang="zh-CN" altLang="zh-CN" sz="1800" kern="100" dirty="0">
                <a:effectLst/>
                <a:latin typeface="+mn-ea"/>
                <a:cs typeface="Times New Roman" panose="02020603050405020304" pitchFamily="18" charset="0"/>
              </a:rPr>
              <a:t>参与电路性能分析、电路结构设计、电路</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模型和仿真验证；主要负责了</a:t>
            </a:r>
            <a:r>
              <a:rPr lang="en-US" altLang="zh-CN" sz="1800" kern="100" dirty="0" err="1">
                <a:effectLst/>
                <a:latin typeface="+mn-ea"/>
                <a:cs typeface="Times New Roman" panose="02020603050405020304" pitchFamily="18" charset="0"/>
              </a:rPr>
              <a:t>IObuffer</a:t>
            </a:r>
            <a:r>
              <a:rPr lang="zh-CN" altLang="zh-CN" sz="1800" kern="100" dirty="0">
                <a:effectLst/>
                <a:latin typeface="+mn-ea"/>
                <a:cs typeface="Times New Roman" panose="02020603050405020304" pitchFamily="18" charset="0"/>
              </a:rPr>
              <a:t>部分的功能设计、当前帧输入、结果输出模块的</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代码以及</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整体的仿真验证。</a:t>
            </a:r>
            <a:endParaRPr lang="en-US" altLang="zh-CN" sz="1800" kern="100" dirty="0">
              <a:latin typeface="+mn-ea"/>
              <a:cs typeface="Times New Roman" panose="02020603050405020304" pitchFamily="18" charset="0"/>
            </a:endParaRPr>
          </a:p>
          <a:p>
            <a:pPr marL="0" indent="0">
              <a:buNone/>
            </a:pPr>
            <a:endParaRPr lang="en-US" altLang="zh-CN" sz="500" dirty="0">
              <a:latin typeface="+mn-ea"/>
            </a:endParaRPr>
          </a:p>
          <a:p>
            <a:pPr marL="0" indent="0">
              <a:buNone/>
            </a:pPr>
            <a:r>
              <a:rPr lang="zh-CN" altLang="en-US" sz="1800" dirty="0">
                <a:latin typeface="+mn-ea"/>
              </a:rPr>
              <a:t>冯洪</a:t>
            </a:r>
            <a:r>
              <a:rPr lang="en-US" altLang="zh-CN" sz="1800" dirty="0">
                <a:latin typeface="+mn-ea"/>
              </a:rPr>
              <a:t>(</a:t>
            </a:r>
            <a:r>
              <a:rPr lang="zh-CN" altLang="en-US" sz="1800" dirty="0">
                <a:latin typeface="+mn-ea"/>
              </a:rPr>
              <a:t>组员</a:t>
            </a:r>
            <a:r>
              <a:rPr lang="en-US" altLang="zh-CN" sz="1800" dirty="0">
                <a:latin typeface="+mn-ea"/>
              </a:rPr>
              <a:t>)</a:t>
            </a:r>
            <a:r>
              <a:rPr lang="zh-CN" altLang="en-US" sz="1800" dirty="0">
                <a:latin typeface="+mn-ea"/>
              </a:rPr>
              <a:t>：</a:t>
            </a:r>
            <a:r>
              <a:rPr lang="zh-CN" altLang="zh-CN" sz="1800" kern="100" dirty="0">
                <a:effectLst/>
                <a:latin typeface="+mn-ea"/>
                <a:cs typeface="Times New Roman" panose="02020603050405020304" pitchFamily="18" charset="0"/>
              </a:rPr>
              <a:t>参与了电路性能分析、电路结构设计、电路</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模型与仿真验证；主要负责了先前帧图像数据传输部分的</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代码设计及其仿真验证。</a:t>
            </a:r>
            <a:endParaRPr lang="en-US" altLang="zh-CN" sz="1800" kern="100" dirty="0">
              <a:effectLst/>
              <a:latin typeface="+mn-ea"/>
              <a:cs typeface="Times New Roman" panose="02020603050405020304" pitchFamily="18" charset="0"/>
            </a:endParaRPr>
          </a:p>
          <a:p>
            <a:pPr marL="0" indent="0">
              <a:buNone/>
            </a:pPr>
            <a:endParaRPr lang="en-US" altLang="zh-CN" sz="400" kern="100" dirty="0">
              <a:effectLst/>
              <a:latin typeface="+mn-ea"/>
              <a:cs typeface="Times New Roman" panose="02020603050405020304" pitchFamily="18" charset="0"/>
            </a:endParaRPr>
          </a:p>
          <a:p>
            <a:pPr marL="0" indent="0">
              <a:buNone/>
            </a:pPr>
            <a:r>
              <a:rPr lang="zh-CN" altLang="en-US" sz="1800" kern="100" dirty="0">
                <a:effectLst/>
                <a:latin typeface="+mn-ea"/>
                <a:cs typeface="Times New Roman" panose="02020603050405020304" pitchFamily="18" charset="0"/>
              </a:rPr>
              <a:t>林羽</a:t>
            </a:r>
            <a:r>
              <a:rPr lang="en-US" altLang="zh-CN" sz="1800" kern="100" dirty="0">
                <a:effectLst/>
                <a:latin typeface="+mn-ea"/>
                <a:cs typeface="Times New Roman" panose="02020603050405020304" pitchFamily="18" charset="0"/>
              </a:rPr>
              <a:t>(</a:t>
            </a:r>
            <a:r>
              <a:rPr lang="zh-CN" altLang="en-US" sz="1800" kern="100" dirty="0">
                <a:effectLst/>
                <a:latin typeface="+mn-ea"/>
                <a:cs typeface="Times New Roman" panose="02020603050405020304" pitchFamily="18" charset="0"/>
              </a:rPr>
              <a:t>组员</a:t>
            </a:r>
            <a:r>
              <a:rPr lang="en-US" altLang="zh-CN" sz="1800" kern="100" dirty="0">
                <a:effectLst/>
                <a:latin typeface="+mn-ea"/>
                <a:cs typeface="Times New Roman" panose="02020603050405020304" pitchFamily="18" charset="0"/>
              </a:rPr>
              <a:t>)</a:t>
            </a:r>
            <a:r>
              <a:rPr lang="zh-CN" altLang="en-US" sz="1800" kern="100" dirty="0">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参与了</a:t>
            </a:r>
            <a:r>
              <a:rPr lang="en-US" altLang="zh-CN" sz="1800" kern="100" dirty="0" err="1">
                <a:effectLst/>
                <a:latin typeface="+mn-ea"/>
                <a:cs typeface="Times New Roman" panose="02020603050405020304" pitchFamily="18" charset="0"/>
              </a:rPr>
              <a:t>IOBuffer</a:t>
            </a:r>
            <a:r>
              <a:rPr lang="zh-CN" altLang="zh-CN" sz="1800" kern="100" dirty="0">
                <a:effectLst/>
                <a:latin typeface="+mn-ea"/>
                <a:cs typeface="Times New Roman" panose="02020603050405020304" pitchFamily="18" charset="0"/>
              </a:rPr>
              <a:t>的设计、</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的设计；主要负责了</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顶层和测试模块的编写与验证仿真，负责了</a:t>
            </a:r>
            <a:r>
              <a:rPr lang="en-US" altLang="zh-CN" sz="1800" kern="100" dirty="0">
                <a:effectLst/>
                <a:latin typeface="+mn-ea"/>
                <a:cs typeface="Times New Roman" panose="02020603050405020304" pitchFamily="18" charset="0"/>
              </a:rPr>
              <a:t>DC</a:t>
            </a:r>
            <a:r>
              <a:rPr lang="zh-CN" altLang="zh-CN" sz="1800" kern="100" dirty="0">
                <a:effectLst/>
                <a:latin typeface="+mn-ea"/>
                <a:cs typeface="Times New Roman" panose="02020603050405020304" pitchFamily="18" charset="0"/>
              </a:rPr>
              <a:t>的全流程。</a:t>
            </a:r>
            <a:endParaRPr lang="en-US" altLang="zh-CN" sz="1800" kern="100" dirty="0">
              <a:effectLst/>
              <a:latin typeface="+mn-ea"/>
              <a:cs typeface="Times New Roman" panose="02020603050405020304" pitchFamily="18" charset="0"/>
            </a:endParaRPr>
          </a:p>
          <a:p>
            <a:pPr marL="0" indent="0">
              <a:buNone/>
            </a:pPr>
            <a:endParaRPr lang="en-US" altLang="zh-CN" sz="500" kern="100" dirty="0">
              <a:effectLst/>
              <a:latin typeface="+mn-ea"/>
              <a:cs typeface="Times New Roman" panose="02020603050405020304" pitchFamily="18" charset="0"/>
            </a:endParaRPr>
          </a:p>
          <a:p>
            <a:pPr marL="0" indent="0">
              <a:buNone/>
            </a:pPr>
            <a:r>
              <a:rPr lang="zh-CN" altLang="en-US" sz="1800" kern="100" dirty="0">
                <a:latin typeface="+mn-ea"/>
                <a:cs typeface="Times New Roman" panose="02020603050405020304" pitchFamily="18" charset="0"/>
              </a:rPr>
              <a:t>杨凯杰</a:t>
            </a:r>
            <a:r>
              <a:rPr lang="en-US" altLang="zh-CN" sz="1800" kern="100" dirty="0">
                <a:latin typeface="+mn-ea"/>
                <a:cs typeface="Times New Roman" panose="02020603050405020304" pitchFamily="18" charset="0"/>
              </a:rPr>
              <a:t>(</a:t>
            </a:r>
            <a:r>
              <a:rPr lang="zh-CN" altLang="en-US" sz="1800" kern="100" dirty="0">
                <a:latin typeface="+mn-ea"/>
                <a:cs typeface="Times New Roman" panose="02020603050405020304" pitchFamily="18" charset="0"/>
              </a:rPr>
              <a:t>组员</a:t>
            </a:r>
            <a:r>
              <a:rPr lang="en-US" altLang="zh-CN" sz="1800" kern="100" dirty="0">
                <a:latin typeface="+mn-ea"/>
                <a:cs typeface="Times New Roman" panose="02020603050405020304" pitchFamily="18" charset="0"/>
              </a:rPr>
              <a:t>)</a:t>
            </a:r>
            <a:r>
              <a:rPr lang="zh-CN" altLang="en-US" sz="1800" kern="100" dirty="0">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参与了电路结构设计、电路</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模型设计及其仿真验证；主要负责了</a:t>
            </a:r>
            <a:r>
              <a:rPr lang="en-US" altLang="zh-CN" sz="1800" kern="100" dirty="0">
                <a:effectLst/>
                <a:latin typeface="+mn-ea"/>
                <a:cs typeface="Times New Roman" panose="02020603050405020304" pitchFamily="18" charset="0"/>
              </a:rPr>
              <a:t>core</a:t>
            </a:r>
            <a:r>
              <a:rPr lang="zh-CN" altLang="zh-CN" sz="1800" kern="100" dirty="0">
                <a:effectLst/>
                <a:latin typeface="+mn-ea"/>
                <a:cs typeface="Times New Roman" panose="02020603050405020304" pitchFamily="18" charset="0"/>
              </a:rPr>
              <a:t>的</a:t>
            </a:r>
            <a:r>
              <a:rPr lang="en-US" altLang="zh-CN" sz="1800" kern="100" dirty="0">
                <a:effectLst/>
                <a:latin typeface="+mn-ea"/>
                <a:cs typeface="Times New Roman" panose="02020603050405020304" pitchFamily="18" charset="0"/>
              </a:rPr>
              <a:t>RTL</a:t>
            </a:r>
            <a:r>
              <a:rPr lang="zh-CN" altLang="zh-CN" sz="1800" kern="100" dirty="0">
                <a:effectLst/>
                <a:latin typeface="+mn-ea"/>
                <a:cs typeface="Times New Roman" panose="02020603050405020304" pitchFamily="18" charset="0"/>
              </a:rPr>
              <a:t>模型设计、编写及其仿真验证。</a:t>
            </a:r>
            <a:endParaRPr lang="zh-CN" altLang="en-US" sz="1800" dirty="0">
              <a:latin typeface="+mn-ea"/>
            </a:endParaRPr>
          </a:p>
        </p:txBody>
      </p:sp>
    </p:spTree>
    <p:extLst>
      <p:ext uri="{BB962C8B-B14F-4D97-AF65-F5344CB8AC3E}">
        <p14:creationId xmlns:p14="http://schemas.microsoft.com/office/powerpoint/2010/main" val="2956965523"/>
      </p:ext>
    </p:extLst>
  </p:cSld>
  <p:clrMapOvr>
    <a:masterClrMapping/>
  </p:clrMapOvr>
</p:sld>
</file>

<file path=ppt/theme/theme1.xml><?xml version="1.0" encoding="utf-8"?>
<a:theme xmlns:a="http://schemas.openxmlformats.org/drawingml/2006/main" name="SJTU模板">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SJTU模板</Template>
  <TotalTime>547</TotalTime>
  <Words>2550</Words>
  <Application>Microsoft Office PowerPoint</Application>
  <PresentationFormat>宽屏</PresentationFormat>
  <Paragraphs>268</Paragraphs>
  <Slides>52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等线</vt:lpstr>
      <vt:lpstr>黑体</vt:lpstr>
      <vt:lpstr>微软雅黑</vt:lpstr>
      <vt:lpstr>Arial</vt:lpstr>
      <vt:lpstr>Calibri</vt:lpstr>
      <vt:lpstr>Cambria</vt:lpstr>
      <vt:lpstr>Cambria Math</vt:lpstr>
      <vt:lpstr>Wingdings</vt:lpstr>
      <vt:lpstr>SJTU模板</vt:lpstr>
      <vt:lpstr>运动估计电路设计汇报</vt:lpstr>
      <vt:lpstr>PowerPoint 演示文稿</vt:lpstr>
      <vt:lpstr>设计简介及设计分工</vt:lpstr>
      <vt:lpstr>PowerPoint 演示文稿</vt:lpstr>
      <vt:lpstr>PowerPoint 演示文稿</vt:lpstr>
      <vt:lpstr>PowerPoint 演示文稿</vt:lpstr>
      <vt:lpstr>PowerPoint 演示文稿</vt:lpstr>
      <vt:lpstr>PowerPoint 演示文稿</vt:lpstr>
      <vt:lpstr>PowerPoint 演示文稿</vt:lpstr>
      <vt:lpstr>电路性能分析与结构设计</vt:lpstr>
      <vt:lpstr>PowerPoint 演示文稿</vt:lpstr>
      <vt:lpstr>PowerPoint 演示文稿</vt:lpstr>
      <vt:lpstr>PowerPoint 演示文稿</vt:lpstr>
      <vt:lpstr>PowerPoint 演示文稿</vt:lpstr>
      <vt:lpstr>PowerPoint 演示文稿</vt:lpstr>
      <vt:lpstr>电路RTL模型与仿真验证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电路逻辑综合策略与结果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电路物理实现与结果分析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运动估计电路设计汇报</dc:title>
  <dc:creator>F H</dc:creator>
  <cp:lastModifiedBy>F H</cp:lastModifiedBy>
  <cp:revision>61</cp:revision>
  <dcterms:created xsi:type="dcterms:W3CDTF">2022-04-19T06:56:10Z</dcterms:created>
  <dcterms:modified xsi:type="dcterms:W3CDTF">2022-05-03T07:29:26Z</dcterms:modified>
</cp:coreProperties>
</file>